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4"/>
  </p:notesMasterIdLst>
  <p:handoutMasterIdLst>
    <p:handoutMasterId r:id="rId15"/>
  </p:handoutMasterIdLst>
  <p:sldIdLst>
    <p:sldId id="567" r:id="rId2"/>
    <p:sldId id="1001" r:id="rId3"/>
    <p:sldId id="1002" r:id="rId4"/>
    <p:sldId id="985" r:id="rId5"/>
    <p:sldId id="996" r:id="rId6"/>
    <p:sldId id="997" r:id="rId7"/>
    <p:sldId id="998" r:id="rId8"/>
    <p:sldId id="999" r:id="rId9"/>
    <p:sldId id="1000" r:id="rId10"/>
    <p:sldId id="1003" r:id="rId11"/>
    <p:sldId id="1006" r:id="rId12"/>
    <p:sldId id="1005" r:id="rId1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000FF"/>
    <a:srgbClr val="E2F4FF"/>
    <a:srgbClr val="00FF00"/>
    <a:srgbClr val="D1F2FF"/>
    <a:srgbClr val="BFF3FF"/>
    <a:srgbClr val="0000FF"/>
    <a:srgbClr val="400080"/>
    <a:srgbClr val="FF00FF"/>
    <a:srgbClr val="80FF00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45" autoAdjust="0"/>
    <p:restoredTop sz="98943" autoAdjust="0"/>
  </p:normalViewPr>
  <p:slideViewPr>
    <p:cSldViewPr snapToGrid="0">
      <p:cViewPr>
        <p:scale>
          <a:sx n="120" d="100"/>
          <a:sy n="120" d="100"/>
        </p:scale>
        <p:origin x="-648" y="-80"/>
      </p:cViewPr>
      <p:guideLst>
        <p:guide orient="horz" pos="423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-25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1" Type="http://schemas.openxmlformats.org/officeDocument/2006/relationships/image" Target="../media/image29.emf"/><Relationship Id="rId2" Type="http://schemas.openxmlformats.org/officeDocument/2006/relationships/image" Target="../media/image3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1" Type="http://schemas.openxmlformats.org/officeDocument/2006/relationships/image" Target="../media/image32.emf"/><Relationship Id="rId2" Type="http://schemas.openxmlformats.org/officeDocument/2006/relationships/image" Target="../media/image4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46B7F-8DA1-7B48-A56A-4FDC9BE8D490}" type="datetimeFigureOut">
              <a:rPr lang="en-US" smtClean="0"/>
              <a:pPr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3A5D9-9C7B-7E44-BC71-9BB7B7E418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44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fld id="{1BA35DD8-EC9B-BA4D-8381-9F34597E66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484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NLppt_BG_Title_NewDOElogo_OffSci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457200"/>
            <a:ext cx="6172200" cy="1600200"/>
          </a:xfrm>
        </p:spPr>
        <p:txBody>
          <a:bodyPr anchor="b"/>
          <a:lstStyle>
            <a:lvl1pPr algn="r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286000"/>
            <a:ext cx="6172200" cy="990600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19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EIC-TF Meeting October 23rd 2014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EEEB45-469B-C445-A2A6-597CC1D4FA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EIC-TF Meeting October 23rd 2014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98A5D4-C106-3B44-833F-F6948D88D3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4495800" cy="55626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495800" cy="55626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EIC-TF Meeting October 23rd 2014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06856E-079A-7243-9D3B-2823E9335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EIC-TF Meeting October 23rd 2014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C2DFF1-6A7E-5841-980E-96BA788216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EIC-TF Meeting October 23rd 2014 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278B1-1B8B-1E49-8C17-9FA8E63349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EIC-TF Meeting October 23rd 2014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66AF53-9C22-8E40-908A-50D959F8CC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REVBG_Slide4_Blue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10583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166" y="6489700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0000FF"/>
                </a:solidFill>
                <a:latin typeface="Comic Sans MS"/>
                <a:cs typeface="Comic Sans MS"/>
              </a:defRPr>
            </a:lvl1pPr>
          </a:lstStyle>
          <a:p>
            <a:fld id="{646CCB68-4FAD-1042-A2AE-74D95A5F5F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44833" y="6487583"/>
            <a:ext cx="167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0000FF"/>
                </a:solidFill>
                <a:latin typeface="Comic Sans MS"/>
                <a:cs typeface="Comic Sans MS"/>
              </a:defRPr>
            </a:lvl1pPr>
          </a:lstStyle>
          <a:p>
            <a:r>
              <a:rPr lang="en-US" smtClean="0"/>
              <a:t>E.C. Aschenauer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31997" y="6483346"/>
            <a:ext cx="4470389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0000FF"/>
                </a:solidFill>
                <a:latin typeface="Comic Sans MS"/>
                <a:cs typeface="Comic Sans MS"/>
              </a:defRPr>
            </a:lvl1pPr>
          </a:lstStyle>
          <a:p>
            <a:r>
              <a:rPr lang="en-US" smtClean="0"/>
              <a:t>EIC-TF Meeting October 23rd 2014 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 i="1" cap="all" spc="0">
          <a:ln w="0"/>
          <a:solidFill>
            <a:srgbClr val="0000FF"/>
          </a:solidFill>
          <a:effectLst>
            <a:reflection blurRad="12700" stA="50000" endPos="50000" dist="5000" dir="5400000" sy="-100000" rotWithShape="0"/>
          </a:effectLst>
          <a:latin typeface="Comic Sans MS Bold"/>
          <a:ea typeface="+mj-ea"/>
          <a:cs typeface="Comic Sans MS Bold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q"/>
        <a:defRPr sz="2200" b="1" i="0">
          <a:solidFill>
            <a:schemeClr val="tx1"/>
          </a:solidFill>
          <a:latin typeface="Comic Sans MS Bold"/>
          <a:ea typeface="+mn-ea"/>
          <a:cs typeface="Comic Sans MS Bold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Ø"/>
        <a:defRPr sz="2000" b="1" i="0">
          <a:solidFill>
            <a:schemeClr val="tx1"/>
          </a:solidFill>
          <a:latin typeface="Comic Sans MS Bold"/>
          <a:ea typeface="+mn-ea"/>
          <a:cs typeface="Comic Sans MS Bold"/>
        </a:defRPr>
      </a:lvl2pPr>
      <a:lvl3pPr marL="10858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10000"/>
        <a:buFont typeface="Courier New"/>
        <a:buChar char="o"/>
        <a:defRPr b="1" i="0">
          <a:solidFill>
            <a:schemeClr val="tx1"/>
          </a:solidFill>
          <a:latin typeface="Comic Sans MS Bold"/>
          <a:ea typeface="+mn-ea"/>
          <a:cs typeface="Comic Sans MS Bold"/>
        </a:defRPr>
      </a:lvl3pPr>
      <a:lvl4pPr marL="14287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ü"/>
        <a:defRPr sz="1600" b="1" i="0">
          <a:solidFill>
            <a:schemeClr val="tx1"/>
          </a:solidFill>
          <a:latin typeface="Comic Sans MS Bold"/>
          <a:ea typeface="+mn-ea"/>
          <a:cs typeface="Comic Sans MS Bold"/>
        </a:defRPr>
      </a:lvl4pPr>
      <a:lvl5pPr marL="17716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00000"/>
        <a:buChar char="-"/>
        <a:defRPr sz="1400" b="1" i="0">
          <a:solidFill>
            <a:schemeClr val="tx1"/>
          </a:solidFill>
          <a:latin typeface="Comic Sans MS Bold"/>
          <a:ea typeface="+mn-ea"/>
          <a:cs typeface="Comic Sans MS Bold"/>
        </a:defRPr>
      </a:lvl5pPr>
      <a:lvl6pPr marL="22288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6pPr>
      <a:lvl7pPr marL="26860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7pPr>
      <a:lvl8pPr marL="31432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8pPr>
      <a:lvl9pPr marL="36004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32.emf"/><Relationship Id="rId5" Type="http://schemas.openxmlformats.org/officeDocument/2006/relationships/oleObject" Target="../embeddings/oleObject17.bin"/><Relationship Id="rId6" Type="http://schemas.openxmlformats.org/officeDocument/2006/relationships/image" Target="../media/image40.emf"/><Relationship Id="rId7" Type="http://schemas.openxmlformats.org/officeDocument/2006/relationships/oleObject" Target="../embeddings/oleObject18.bin"/><Relationship Id="rId8" Type="http://schemas.openxmlformats.org/officeDocument/2006/relationships/image" Target="../media/image41.emf"/><Relationship Id="rId9" Type="http://schemas.openxmlformats.org/officeDocument/2006/relationships/oleObject" Target="../embeddings/oleObject19.bin"/><Relationship Id="rId10" Type="http://schemas.openxmlformats.org/officeDocument/2006/relationships/image" Target="../media/image42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6.png"/><Relationship Id="rId10" Type="http://schemas.openxmlformats.org/officeDocument/2006/relationships/image" Target="../media/image57.png"/><Relationship Id="rId11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emf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11.emf"/><Relationship Id="rId8" Type="http://schemas.openxmlformats.org/officeDocument/2006/relationships/oleObject" Target="../embeddings/oleObject4.bin"/><Relationship Id="rId9" Type="http://schemas.openxmlformats.org/officeDocument/2006/relationships/image" Target="../media/image12.emf"/><Relationship Id="rId10" Type="http://schemas.openxmlformats.org/officeDocument/2006/relationships/oleObject" Target="../embeddings/oleObject5.bin"/><Relationship Id="rId11" Type="http://schemas.openxmlformats.org/officeDocument/2006/relationships/image" Target="../media/image1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.png"/><Relationship Id="rId12" Type="http://schemas.openxmlformats.org/officeDocument/2006/relationships/oleObject" Target="../embeddings/oleObject8.bin"/><Relationship Id="rId13" Type="http://schemas.openxmlformats.org/officeDocument/2006/relationships/image" Target="../media/image19.emf"/><Relationship Id="rId14" Type="http://schemas.openxmlformats.org/officeDocument/2006/relationships/image" Target="../media/image24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5.xml"/><Relationship Id="rId3" Type="http://schemas.openxmlformats.org/officeDocument/2006/relationships/image" Target="../media/image20.emf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oleObject" Target="../embeddings/oleObject6.bin"/><Relationship Id="rId7" Type="http://schemas.openxmlformats.org/officeDocument/2006/relationships/image" Target="../media/image17.emf"/><Relationship Id="rId8" Type="http://schemas.openxmlformats.org/officeDocument/2006/relationships/oleObject" Target="../embeddings/oleObject7.bin"/><Relationship Id="rId9" Type="http://schemas.openxmlformats.org/officeDocument/2006/relationships/image" Target="../media/image18.emf"/><Relationship Id="rId10" Type="http://schemas.openxmlformats.org/officeDocument/2006/relationships/hyperlink" Target="http://arxiv.org/abs/arXiv:1402.629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emf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2.bin"/><Relationship Id="rId12" Type="http://schemas.openxmlformats.org/officeDocument/2006/relationships/image" Target="../media/image31.emf"/><Relationship Id="rId13" Type="http://schemas.openxmlformats.org/officeDocument/2006/relationships/oleObject" Target="../embeddings/oleObject13.bin"/><Relationship Id="rId14" Type="http://schemas.openxmlformats.org/officeDocument/2006/relationships/image" Target="../media/image32.emf"/><Relationship Id="rId15" Type="http://schemas.openxmlformats.org/officeDocument/2006/relationships/oleObject" Target="../embeddings/oleObject14.bin"/><Relationship Id="rId16" Type="http://schemas.openxmlformats.org/officeDocument/2006/relationships/image" Target="../media/image33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5.xml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oleObject" Target="../embeddings/oleObject9.bin"/><Relationship Id="rId7" Type="http://schemas.openxmlformats.org/officeDocument/2006/relationships/image" Target="../media/image29.emf"/><Relationship Id="rId8" Type="http://schemas.openxmlformats.org/officeDocument/2006/relationships/oleObject" Target="../embeddings/oleObject10.bin"/><Relationship Id="rId9" Type="http://schemas.openxmlformats.org/officeDocument/2006/relationships/image" Target="../media/image30.emf"/><Relationship Id="rId10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image" Target="../media/image38.emf"/><Relationship Id="rId5" Type="http://schemas.openxmlformats.org/officeDocument/2006/relationships/image" Target="../media/image39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01700" y="889000"/>
            <a:ext cx="8242300" cy="1236133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The proton spin structure</a:t>
            </a:r>
            <a:br>
              <a:rPr lang="en-US" sz="280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sz="280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sz="280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</a:br>
            <a:endParaRPr lang="en-US" sz="280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itle 6"/>
          <p:cNvSpPr txBox="1">
            <a:spLocks/>
          </p:cNvSpPr>
          <p:nvPr/>
        </p:nvSpPr>
        <p:spPr bwMode="auto">
          <a:xfrm>
            <a:off x="901700" y="2194988"/>
            <a:ext cx="8242300" cy="69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800" b="1" i="1" cap="all" spc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Comic Sans MS Bold"/>
                <a:ea typeface="+mj-ea"/>
                <a:cs typeface="Comic Sans MS Bold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Marco, Rodolfo and </a:t>
            </a:r>
            <a:r>
              <a:rPr lang="en-US" sz="2400" dirty="0" err="1" smtClean="0"/>
              <a:t>Elke</a:t>
            </a:r>
            <a:endParaRPr lang="en-US" sz="1800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5453288"/>
              </p:ext>
            </p:extLst>
          </p:nvPr>
        </p:nvGraphicFramePr>
        <p:xfrm>
          <a:off x="5353050" y="1796537"/>
          <a:ext cx="37084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689" name="Equation" r:id="rId3" imgW="3708400" imgH="533400" progId="Equation.DSMT4">
                  <p:embed/>
                </p:oleObj>
              </mc:Choice>
              <mc:Fallback>
                <p:oleObj name="Equation" r:id="rId3" imgW="3708400" imgH="533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3050" y="1796537"/>
                        <a:ext cx="37084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EIC-TF Meeting October 23rd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EEB45-469B-C445-A2A6-597CC1D4FAC3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4004404"/>
              </p:ext>
            </p:extLst>
          </p:nvPr>
        </p:nvGraphicFramePr>
        <p:xfrm>
          <a:off x="6643159" y="1279506"/>
          <a:ext cx="2056342" cy="591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Equation" r:id="rId3" imgW="2959100" imgH="850900" progId="Equation.DSMT4">
                  <p:embed/>
                </p:oleObj>
              </mc:Choice>
              <mc:Fallback>
                <p:oleObj name="Equation" r:id="rId3" imgW="2959100" imgH="850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159" y="1279506"/>
                        <a:ext cx="2056342" cy="5914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3729850"/>
              </p:ext>
            </p:extLst>
          </p:nvPr>
        </p:nvGraphicFramePr>
        <p:xfrm>
          <a:off x="98425" y="1236665"/>
          <a:ext cx="4173538" cy="127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5" imgW="5613400" imgH="1714500" progId="Equation.DSMT4">
                  <p:embed/>
                </p:oleObj>
              </mc:Choice>
              <mc:Fallback>
                <p:oleObj name="Equation" r:id="rId5" imgW="5613400" imgH="1714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" y="1236665"/>
                        <a:ext cx="4173538" cy="12747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6065801"/>
              </p:ext>
            </p:extLst>
          </p:nvPr>
        </p:nvGraphicFramePr>
        <p:xfrm>
          <a:off x="0" y="2717801"/>
          <a:ext cx="5593413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Equation" r:id="rId7" imgW="3378200" imgH="774700" progId="Equation.DSMT4">
                  <p:embed/>
                </p:oleObj>
              </mc:Choice>
              <mc:Fallback>
                <p:oleObj name="Equation" r:id="rId7" imgW="3378200" imgH="774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2717801"/>
                        <a:ext cx="5593413" cy="1282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529167"/>
            <a:ext cx="7783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 little bit of algebra:</a:t>
            </a:r>
          </a:p>
          <a:p>
            <a:r>
              <a:rPr lang="en-US" dirty="0" smtClean="0">
                <a:solidFill>
                  <a:srgbClr val="FF00FF"/>
                </a:solidFill>
              </a:rPr>
              <a:t>Quarks:                                                           Gluons:</a:t>
            </a:r>
            <a:endParaRPr lang="en-US" dirty="0">
              <a:solidFill>
                <a:srgbClr val="FF00FF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6562143"/>
              </p:ext>
            </p:extLst>
          </p:nvPr>
        </p:nvGraphicFramePr>
        <p:xfrm>
          <a:off x="0" y="4032250"/>
          <a:ext cx="5930901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Equation" r:id="rId9" imgW="3581400" imgH="266700" progId="Equation.DSMT4">
                  <p:embed/>
                </p:oleObj>
              </mc:Choice>
              <mc:Fallback>
                <p:oleObj name="Equation" r:id="rId9" imgW="35814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4032250"/>
                        <a:ext cx="5930901" cy="441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291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Shape 457"/>
          <p:cNvSpPr/>
          <p:nvPr/>
        </p:nvSpPr>
        <p:spPr>
          <a:xfrm>
            <a:off x="670676" y="3063882"/>
            <a:ext cx="2483184" cy="1650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696"/>
                </a:moveTo>
                <a:lnTo>
                  <a:pt x="1280" y="2966"/>
                </a:lnTo>
                <a:lnTo>
                  <a:pt x="2534" y="3120"/>
                </a:lnTo>
                <a:lnTo>
                  <a:pt x="3609" y="3197"/>
                </a:lnTo>
                <a:lnTo>
                  <a:pt x="5349" y="3120"/>
                </a:lnTo>
                <a:lnTo>
                  <a:pt x="7012" y="2889"/>
                </a:lnTo>
                <a:lnTo>
                  <a:pt x="8548" y="2504"/>
                </a:lnTo>
                <a:lnTo>
                  <a:pt x="10083" y="1965"/>
                </a:lnTo>
                <a:lnTo>
                  <a:pt x="11696" y="1233"/>
                </a:lnTo>
                <a:lnTo>
                  <a:pt x="13052" y="463"/>
                </a:lnTo>
                <a:lnTo>
                  <a:pt x="14255" y="0"/>
                </a:lnTo>
                <a:lnTo>
                  <a:pt x="15279" y="117"/>
                </a:lnTo>
                <a:lnTo>
                  <a:pt x="16226" y="230"/>
                </a:lnTo>
                <a:lnTo>
                  <a:pt x="16866" y="1001"/>
                </a:lnTo>
                <a:lnTo>
                  <a:pt x="17249" y="2080"/>
                </a:lnTo>
                <a:lnTo>
                  <a:pt x="17787" y="3543"/>
                </a:lnTo>
                <a:lnTo>
                  <a:pt x="18196" y="5083"/>
                </a:lnTo>
                <a:lnTo>
                  <a:pt x="18529" y="6739"/>
                </a:lnTo>
                <a:lnTo>
                  <a:pt x="18785" y="8202"/>
                </a:lnTo>
                <a:lnTo>
                  <a:pt x="19220" y="10858"/>
                </a:lnTo>
                <a:lnTo>
                  <a:pt x="19527" y="12937"/>
                </a:lnTo>
                <a:lnTo>
                  <a:pt x="19783" y="15132"/>
                </a:lnTo>
                <a:lnTo>
                  <a:pt x="20116" y="17134"/>
                </a:lnTo>
                <a:lnTo>
                  <a:pt x="20474" y="19405"/>
                </a:lnTo>
                <a:lnTo>
                  <a:pt x="20858" y="20868"/>
                </a:lnTo>
                <a:lnTo>
                  <a:pt x="21139" y="21407"/>
                </a:lnTo>
                <a:lnTo>
                  <a:pt x="21446" y="21561"/>
                </a:lnTo>
                <a:lnTo>
                  <a:pt x="21600" y="21600"/>
                </a:lnTo>
                <a:lnTo>
                  <a:pt x="21267" y="21600"/>
                </a:lnTo>
                <a:lnTo>
                  <a:pt x="20858" y="21138"/>
                </a:lnTo>
                <a:lnTo>
                  <a:pt x="20397" y="19713"/>
                </a:lnTo>
                <a:lnTo>
                  <a:pt x="20039" y="17634"/>
                </a:lnTo>
                <a:lnTo>
                  <a:pt x="19732" y="15979"/>
                </a:lnTo>
                <a:lnTo>
                  <a:pt x="19373" y="14015"/>
                </a:lnTo>
                <a:lnTo>
                  <a:pt x="18964" y="11821"/>
                </a:lnTo>
                <a:lnTo>
                  <a:pt x="18529" y="10358"/>
                </a:lnTo>
                <a:lnTo>
                  <a:pt x="18068" y="8895"/>
                </a:lnTo>
                <a:lnTo>
                  <a:pt x="17556" y="7701"/>
                </a:lnTo>
                <a:lnTo>
                  <a:pt x="16789" y="6739"/>
                </a:lnTo>
                <a:lnTo>
                  <a:pt x="15842" y="6546"/>
                </a:lnTo>
                <a:lnTo>
                  <a:pt x="14792" y="6739"/>
                </a:lnTo>
                <a:lnTo>
                  <a:pt x="13794" y="6970"/>
                </a:lnTo>
                <a:lnTo>
                  <a:pt x="12719" y="7547"/>
                </a:lnTo>
                <a:lnTo>
                  <a:pt x="11773" y="8240"/>
                </a:lnTo>
                <a:lnTo>
                  <a:pt x="10467" y="9395"/>
                </a:lnTo>
                <a:lnTo>
                  <a:pt x="8957" y="10589"/>
                </a:lnTo>
                <a:lnTo>
                  <a:pt x="7524" y="11821"/>
                </a:lnTo>
                <a:lnTo>
                  <a:pt x="6193" y="12783"/>
                </a:lnTo>
                <a:lnTo>
                  <a:pt x="4914" y="13553"/>
                </a:lnTo>
                <a:lnTo>
                  <a:pt x="3506" y="14323"/>
                </a:lnTo>
                <a:lnTo>
                  <a:pt x="2431" y="14747"/>
                </a:lnTo>
                <a:lnTo>
                  <a:pt x="1280" y="15132"/>
                </a:lnTo>
                <a:lnTo>
                  <a:pt x="26" y="15517"/>
                </a:lnTo>
                <a:lnTo>
                  <a:pt x="0" y="2696"/>
                </a:lnTo>
                <a:close/>
              </a:path>
            </a:pathLst>
          </a:custGeom>
          <a:solidFill>
            <a:srgbClr val="A4F0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73" name="Shape 473"/>
          <p:cNvSpPr/>
          <p:nvPr/>
        </p:nvSpPr>
        <p:spPr>
          <a:xfrm>
            <a:off x="1908977" y="777633"/>
            <a:ext cx="7065690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400" dirty="0"/>
              <a:t>15 x 100 GeV                                        </a:t>
            </a:r>
            <a:r>
              <a:rPr sz="1400" dirty="0" smtClean="0"/>
              <a:t>(</a:t>
            </a:r>
            <a:r>
              <a:rPr sz="1400" dirty="0"/>
              <a:t>10 fb</a:t>
            </a:r>
            <a:r>
              <a:rPr sz="1400" baseline="31999" dirty="0"/>
              <a:t>-1   </a:t>
            </a:r>
            <a:r>
              <a:rPr sz="1400" dirty="0"/>
              <a:t>x</a:t>
            </a:r>
            <a:r>
              <a:rPr sz="1400" baseline="-5999" dirty="0"/>
              <a:t>min </a:t>
            </a:r>
            <a:r>
              <a:rPr sz="1400" dirty="0"/>
              <a:t>= 2.04 10</a:t>
            </a:r>
            <a:r>
              <a:rPr sz="1400" baseline="31999" dirty="0"/>
              <a:t>-4</a:t>
            </a:r>
            <a:r>
              <a:rPr sz="1400" dirty="0"/>
              <a:t>)</a:t>
            </a:r>
          </a:p>
        </p:txBody>
      </p:sp>
      <p:sp>
        <p:nvSpPr>
          <p:cNvPr id="474" name="Shape 474"/>
          <p:cNvSpPr/>
          <p:nvPr/>
        </p:nvSpPr>
        <p:spPr>
          <a:xfrm>
            <a:off x="1848445" y="1027664"/>
            <a:ext cx="7295555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400" dirty="0"/>
              <a:t> 15 x 100 + 15 x 250 GeV                          </a:t>
            </a:r>
            <a:r>
              <a:rPr sz="1400" dirty="0" smtClean="0"/>
              <a:t>(</a:t>
            </a:r>
            <a:r>
              <a:rPr sz="1400" dirty="0"/>
              <a:t>10 fb</a:t>
            </a:r>
            <a:r>
              <a:rPr sz="1400" baseline="31999" dirty="0"/>
              <a:t>-1   </a:t>
            </a:r>
            <a:r>
              <a:rPr sz="1400" dirty="0"/>
              <a:t>x</a:t>
            </a:r>
            <a:r>
              <a:rPr sz="1400" baseline="-5999" dirty="0"/>
              <a:t>min </a:t>
            </a:r>
            <a:r>
              <a:rPr sz="1400" dirty="0"/>
              <a:t>= 8.15 10</a:t>
            </a:r>
            <a:r>
              <a:rPr sz="1400" baseline="31999" dirty="0"/>
              <a:t>-5</a:t>
            </a:r>
            <a:r>
              <a:rPr sz="1400" dirty="0"/>
              <a:t>)</a:t>
            </a:r>
          </a:p>
        </p:txBody>
      </p:sp>
      <p:sp>
        <p:nvSpPr>
          <p:cNvPr id="475" name="Shape 475"/>
          <p:cNvSpPr/>
          <p:nvPr/>
        </p:nvSpPr>
        <p:spPr>
          <a:xfrm>
            <a:off x="1910952" y="1295555"/>
            <a:ext cx="7233047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400" dirty="0"/>
              <a:t>15 x 100 + 15 x 250 + 20 x 250 GeV            (10 fb</a:t>
            </a:r>
            <a:r>
              <a:rPr sz="1400" baseline="31999" dirty="0"/>
              <a:t>-1   </a:t>
            </a:r>
            <a:r>
              <a:rPr sz="1400" dirty="0"/>
              <a:t>x</a:t>
            </a:r>
            <a:r>
              <a:rPr sz="1400" baseline="-5999" dirty="0"/>
              <a:t>min </a:t>
            </a:r>
            <a:r>
              <a:rPr sz="1400" dirty="0"/>
              <a:t>= 5.14 10</a:t>
            </a:r>
            <a:r>
              <a:rPr sz="1400" baseline="31999" dirty="0"/>
              <a:t>-5</a:t>
            </a:r>
            <a:r>
              <a:rPr sz="1400" dirty="0"/>
              <a:t>)</a:t>
            </a:r>
          </a:p>
        </p:txBody>
      </p:sp>
      <p:sp>
        <p:nvSpPr>
          <p:cNvPr id="476" name="Shape 476"/>
          <p:cNvSpPr/>
          <p:nvPr/>
        </p:nvSpPr>
        <p:spPr>
          <a:xfrm>
            <a:off x="317501" y="922412"/>
            <a:ext cx="986234" cy="533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/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 dirty="0"/>
              <a:t>EIC</a:t>
            </a:r>
          </a:p>
        </p:txBody>
      </p:sp>
      <p:sp>
        <p:nvSpPr>
          <p:cNvPr id="477" name="Shape 477"/>
          <p:cNvSpPr/>
          <p:nvPr/>
        </p:nvSpPr>
        <p:spPr>
          <a:xfrm>
            <a:off x="1410891" y="823194"/>
            <a:ext cx="491133" cy="196453"/>
          </a:xfrm>
          <a:prstGeom prst="rect">
            <a:avLst/>
          </a:prstGeom>
          <a:solidFill>
            <a:srgbClr val="7DB9F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7DB8F1"/>
                </a:solidFill>
              </a:defRPr>
            </a:pPr>
            <a:endParaRPr/>
          </a:p>
        </p:txBody>
      </p:sp>
      <p:sp>
        <p:nvSpPr>
          <p:cNvPr id="478" name="Shape 478"/>
          <p:cNvSpPr/>
          <p:nvPr/>
        </p:nvSpPr>
        <p:spPr>
          <a:xfrm>
            <a:off x="1410891" y="1073225"/>
            <a:ext cx="491133" cy="196453"/>
          </a:xfrm>
          <a:prstGeom prst="rect">
            <a:avLst/>
          </a:prstGeom>
          <a:solidFill>
            <a:srgbClr val="387EF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7DB8F1"/>
                </a:solidFill>
              </a:defRPr>
            </a:pPr>
            <a:endParaRPr/>
          </a:p>
        </p:txBody>
      </p:sp>
      <p:sp>
        <p:nvSpPr>
          <p:cNvPr id="479" name="Shape 479"/>
          <p:cNvSpPr/>
          <p:nvPr/>
        </p:nvSpPr>
        <p:spPr>
          <a:xfrm>
            <a:off x="1410891" y="1332186"/>
            <a:ext cx="491133" cy="196453"/>
          </a:xfrm>
          <a:prstGeom prst="rect">
            <a:avLst/>
          </a:prstGeom>
          <a:solidFill>
            <a:srgbClr val="1A36E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7DB8F1"/>
                </a:solidFill>
              </a:defRPr>
            </a:pPr>
            <a:endParaRPr/>
          </a:p>
        </p:txBody>
      </p:sp>
      <p:pic>
        <p:nvPicPr>
          <p:cNvPr id="485" name="runningdeltasband1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142" y="1851753"/>
            <a:ext cx="3545086" cy="3545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486" name="runningdeltasband2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142" y="1851753"/>
            <a:ext cx="3545086" cy="3545086"/>
          </a:xfrm>
          <a:prstGeom prst="rect">
            <a:avLst/>
          </a:prstGeom>
          <a:ln w="12700">
            <a:miter lim="400000"/>
          </a:ln>
        </p:spPr>
      </p:pic>
      <p:sp>
        <p:nvSpPr>
          <p:cNvPr id="487" name="Shape 487"/>
          <p:cNvSpPr/>
          <p:nvPr/>
        </p:nvSpPr>
        <p:spPr>
          <a:xfrm>
            <a:off x="656157" y="3092979"/>
            <a:ext cx="2521149" cy="1634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413"/>
                </a:moveTo>
                <a:lnTo>
                  <a:pt x="1607" y="6020"/>
                </a:lnTo>
                <a:lnTo>
                  <a:pt x="3239" y="5508"/>
                </a:lnTo>
                <a:lnTo>
                  <a:pt x="5024" y="4918"/>
                </a:lnTo>
                <a:lnTo>
                  <a:pt x="6656" y="4170"/>
                </a:lnTo>
                <a:lnTo>
                  <a:pt x="8288" y="3384"/>
                </a:lnTo>
                <a:lnTo>
                  <a:pt x="9946" y="2518"/>
                </a:lnTo>
                <a:lnTo>
                  <a:pt x="11221" y="1810"/>
                </a:lnTo>
                <a:lnTo>
                  <a:pt x="12241" y="1102"/>
                </a:lnTo>
                <a:lnTo>
                  <a:pt x="13082" y="511"/>
                </a:lnTo>
                <a:lnTo>
                  <a:pt x="13924" y="118"/>
                </a:lnTo>
                <a:lnTo>
                  <a:pt x="14587" y="0"/>
                </a:lnTo>
                <a:lnTo>
                  <a:pt x="15250" y="0"/>
                </a:lnTo>
                <a:lnTo>
                  <a:pt x="15990" y="157"/>
                </a:lnTo>
                <a:lnTo>
                  <a:pt x="16602" y="708"/>
                </a:lnTo>
                <a:lnTo>
                  <a:pt x="17188" y="1849"/>
                </a:lnTo>
                <a:lnTo>
                  <a:pt x="17775" y="3305"/>
                </a:lnTo>
                <a:lnTo>
                  <a:pt x="18489" y="6413"/>
                </a:lnTo>
                <a:lnTo>
                  <a:pt x="18820" y="8144"/>
                </a:lnTo>
                <a:lnTo>
                  <a:pt x="19228" y="10780"/>
                </a:lnTo>
                <a:lnTo>
                  <a:pt x="19560" y="13220"/>
                </a:lnTo>
                <a:lnTo>
                  <a:pt x="19942" y="15974"/>
                </a:lnTo>
                <a:lnTo>
                  <a:pt x="20350" y="18570"/>
                </a:lnTo>
                <a:lnTo>
                  <a:pt x="20733" y="20459"/>
                </a:lnTo>
                <a:lnTo>
                  <a:pt x="21115" y="21364"/>
                </a:lnTo>
                <a:lnTo>
                  <a:pt x="21600" y="21600"/>
                </a:lnTo>
                <a:lnTo>
                  <a:pt x="21090" y="21443"/>
                </a:lnTo>
                <a:lnTo>
                  <a:pt x="20784" y="20813"/>
                </a:lnTo>
                <a:lnTo>
                  <a:pt x="20401" y="19554"/>
                </a:lnTo>
                <a:lnTo>
                  <a:pt x="20070" y="17744"/>
                </a:lnTo>
                <a:lnTo>
                  <a:pt x="19789" y="16092"/>
                </a:lnTo>
                <a:lnTo>
                  <a:pt x="19432" y="14085"/>
                </a:lnTo>
                <a:lnTo>
                  <a:pt x="19101" y="12236"/>
                </a:lnTo>
                <a:lnTo>
                  <a:pt x="18820" y="10505"/>
                </a:lnTo>
                <a:lnTo>
                  <a:pt x="18412" y="8656"/>
                </a:lnTo>
                <a:lnTo>
                  <a:pt x="18004" y="7003"/>
                </a:lnTo>
                <a:lnTo>
                  <a:pt x="17367" y="6020"/>
                </a:lnTo>
                <a:lnTo>
                  <a:pt x="16627" y="5311"/>
                </a:lnTo>
                <a:lnTo>
                  <a:pt x="15837" y="4918"/>
                </a:lnTo>
                <a:lnTo>
                  <a:pt x="14944" y="4839"/>
                </a:lnTo>
                <a:lnTo>
                  <a:pt x="14102" y="4879"/>
                </a:lnTo>
                <a:lnTo>
                  <a:pt x="13286" y="5193"/>
                </a:lnTo>
                <a:lnTo>
                  <a:pt x="12266" y="5744"/>
                </a:lnTo>
                <a:lnTo>
                  <a:pt x="11144" y="6492"/>
                </a:lnTo>
                <a:lnTo>
                  <a:pt x="9997" y="7318"/>
                </a:lnTo>
                <a:lnTo>
                  <a:pt x="8773" y="8262"/>
                </a:lnTo>
                <a:lnTo>
                  <a:pt x="7727" y="8931"/>
                </a:lnTo>
                <a:lnTo>
                  <a:pt x="6528" y="9679"/>
                </a:lnTo>
                <a:lnTo>
                  <a:pt x="5279" y="10269"/>
                </a:lnTo>
                <a:lnTo>
                  <a:pt x="3927" y="10820"/>
                </a:lnTo>
                <a:lnTo>
                  <a:pt x="2882" y="11213"/>
                </a:lnTo>
                <a:lnTo>
                  <a:pt x="1709" y="11567"/>
                </a:lnTo>
                <a:lnTo>
                  <a:pt x="791" y="11685"/>
                </a:lnTo>
                <a:lnTo>
                  <a:pt x="51" y="11725"/>
                </a:lnTo>
                <a:lnTo>
                  <a:pt x="0" y="6413"/>
                </a:lnTo>
                <a:close/>
              </a:path>
            </a:pathLst>
          </a:custGeom>
          <a:solidFill>
            <a:srgbClr val="7DB8F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488" name="runningdeltasband3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0142" y="1851753"/>
            <a:ext cx="3545086" cy="3545086"/>
          </a:xfrm>
          <a:prstGeom prst="rect">
            <a:avLst/>
          </a:prstGeom>
          <a:ln w="12700">
            <a:miter lim="400000"/>
          </a:ln>
        </p:spPr>
      </p:pic>
      <p:sp>
        <p:nvSpPr>
          <p:cNvPr id="489" name="Shape 489"/>
          <p:cNvSpPr/>
          <p:nvPr/>
        </p:nvSpPr>
        <p:spPr>
          <a:xfrm>
            <a:off x="656158" y="3113815"/>
            <a:ext cx="2509243" cy="1610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428"/>
                </a:moveTo>
                <a:lnTo>
                  <a:pt x="1281" y="6268"/>
                </a:lnTo>
                <a:lnTo>
                  <a:pt x="2537" y="5909"/>
                </a:lnTo>
                <a:lnTo>
                  <a:pt x="3946" y="5430"/>
                </a:lnTo>
                <a:lnTo>
                  <a:pt x="5586" y="4791"/>
                </a:lnTo>
                <a:lnTo>
                  <a:pt x="7251" y="4033"/>
                </a:lnTo>
                <a:lnTo>
                  <a:pt x="9070" y="3074"/>
                </a:lnTo>
                <a:lnTo>
                  <a:pt x="10505" y="2276"/>
                </a:lnTo>
                <a:lnTo>
                  <a:pt x="11633" y="1597"/>
                </a:lnTo>
                <a:lnTo>
                  <a:pt x="12888" y="719"/>
                </a:lnTo>
                <a:lnTo>
                  <a:pt x="13836" y="200"/>
                </a:lnTo>
                <a:lnTo>
                  <a:pt x="14682" y="80"/>
                </a:lnTo>
                <a:lnTo>
                  <a:pt x="15476" y="0"/>
                </a:lnTo>
                <a:lnTo>
                  <a:pt x="16142" y="80"/>
                </a:lnTo>
                <a:lnTo>
                  <a:pt x="16783" y="639"/>
                </a:lnTo>
                <a:lnTo>
                  <a:pt x="17398" y="1837"/>
                </a:lnTo>
                <a:lnTo>
                  <a:pt x="17885" y="3274"/>
                </a:lnTo>
                <a:lnTo>
                  <a:pt x="18372" y="4951"/>
                </a:lnTo>
                <a:lnTo>
                  <a:pt x="18628" y="6508"/>
                </a:lnTo>
                <a:lnTo>
                  <a:pt x="18986" y="8544"/>
                </a:lnTo>
                <a:lnTo>
                  <a:pt x="19294" y="10501"/>
                </a:lnTo>
                <a:lnTo>
                  <a:pt x="19550" y="12257"/>
                </a:lnTo>
                <a:lnTo>
                  <a:pt x="19858" y="14373"/>
                </a:lnTo>
                <a:lnTo>
                  <a:pt x="20165" y="16609"/>
                </a:lnTo>
                <a:lnTo>
                  <a:pt x="20447" y="18486"/>
                </a:lnTo>
                <a:lnTo>
                  <a:pt x="20729" y="19963"/>
                </a:lnTo>
                <a:lnTo>
                  <a:pt x="21062" y="21081"/>
                </a:lnTo>
                <a:lnTo>
                  <a:pt x="21395" y="21600"/>
                </a:lnTo>
                <a:lnTo>
                  <a:pt x="21600" y="21600"/>
                </a:lnTo>
                <a:lnTo>
                  <a:pt x="21190" y="21440"/>
                </a:lnTo>
                <a:lnTo>
                  <a:pt x="20831" y="20682"/>
                </a:lnTo>
                <a:lnTo>
                  <a:pt x="20549" y="19644"/>
                </a:lnTo>
                <a:lnTo>
                  <a:pt x="20268" y="18246"/>
                </a:lnTo>
                <a:lnTo>
                  <a:pt x="20037" y="17009"/>
                </a:lnTo>
                <a:lnTo>
                  <a:pt x="19704" y="15132"/>
                </a:lnTo>
                <a:lnTo>
                  <a:pt x="19422" y="13335"/>
                </a:lnTo>
                <a:lnTo>
                  <a:pt x="19166" y="11738"/>
                </a:lnTo>
                <a:lnTo>
                  <a:pt x="18833" y="10141"/>
                </a:lnTo>
                <a:lnTo>
                  <a:pt x="18525" y="8544"/>
                </a:lnTo>
                <a:lnTo>
                  <a:pt x="18167" y="7147"/>
                </a:lnTo>
                <a:lnTo>
                  <a:pt x="17705" y="6149"/>
                </a:lnTo>
                <a:lnTo>
                  <a:pt x="17142" y="5510"/>
                </a:lnTo>
                <a:lnTo>
                  <a:pt x="16527" y="4951"/>
                </a:lnTo>
                <a:lnTo>
                  <a:pt x="15681" y="4671"/>
                </a:lnTo>
                <a:lnTo>
                  <a:pt x="14912" y="4591"/>
                </a:lnTo>
                <a:lnTo>
                  <a:pt x="13913" y="4791"/>
                </a:lnTo>
                <a:lnTo>
                  <a:pt x="12863" y="5510"/>
                </a:lnTo>
                <a:lnTo>
                  <a:pt x="11633" y="6468"/>
                </a:lnTo>
                <a:lnTo>
                  <a:pt x="10352" y="7466"/>
                </a:lnTo>
                <a:lnTo>
                  <a:pt x="9301" y="8225"/>
                </a:lnTo>
                <a:lnTo>
                  <a:pt x="7892" y="9263"/>
                </a:lnTo>
                <a:lnTo>
                  <a:pt x="6636" y="10021"/>
                </a:lnTo>
                <a:lnTo>
                  <a:pt x="5304" y="10740"/>
                </a:lnTo>
                <a:lnTo>
                  <a:pt x="4100" y="11099"/>
                </a:lnTo>
                <a:lnTo>
                  <a:pt x="3075" y="11419"/>
                </a:lnTo>
                <a:lnTo>
                  <a:pt x="1999" y="11658"/>
                </a:lnTo>
                <a:lnTo>
                  <a:pt x="1204" y="11778"/>
                </a:lnTo>
                <a:lnTo>
                  <a:pt x="26" y="11938"/>
                </a:lnTo>
                <a:lnTo>
                  <a:pt x="0" y="6428"/>
                </a:lnTo>
                <a:close/>
              </a:path>
            </a:pathLst>
          </a:custGeom>
          <a:solidFill>
            <a:srgbClr val="387EF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490" name="runningdeltasband4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0142" y="1851753"/>
            <a:ext cx="3545086" cy="3545086"/>
          </a:xfrm>
          <a:prstGeom prst="rect">
            <a:avLst/>
          </a:prstGeom>
          <a:ln w="12700">
            <a:miter lim="400000"/>
          </a:ln>
        </p:spPr>
      </p:pic>
      <p:sp>
        <p:nvSpPr>
          <p:cNvPr id="491" name="Shape 491"/>
          <p:cNvSpPr/>
          <p:nvPr/>
        </p:nvSpPr>
        <p:spPr>
          <a:xfrm>
            <a:off x="659135" y="3128698"/>
            <a:ext cx="2521149" cy="1598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637"/>
                </a:moveTo>
                <a:lnTo>
                  <a:pt x="1377" y="6275"/>
                </a:lnTo>
                <a:lnTo>
                  <a:pt x="2856" y="5832"/>
                </a:lnTo>
                <a:lnTo>
                  <a:pt x="4590" y="5229"/>
                </a:lnTo>
                <a:lnTo>
                  <a:pt x="6197" y="4626"/>
                </a:lnTo>
                <a:lnTo>
                  <a:pt x="7829" y="3902"/>
                </a:lnTo>
                <a:lnTo>
                  <a:pt x="9028" y="3298"/>
                </a:lnTo>
                <a:lnTo>
                  <a:pt x="10303" y="2695"/>
                </a:lnTo>
                <a:lnTo>
                  <a:pt x="11603" y="1850"/>
                </a:lnTo>
                <a:lnTo>
                  <a:pt x="12572" y="1126"/>
                </a:lnTo>
                <a:lnTo>
                  <a:pt x="13541" y="563"/>
                </a:lnTo>
                <a:lnTo>
                  <a:pt x="14485" y="282"/>
                </a:lnTo>
                <a:lnTo>
                  <a:pt x="15327" y="40"/>
                </a:lnTo>
                <a:lnTo>
                  <a:pt x="16015" y="0"/>
                </a:lnTo>
                <a:lnTo>
                  <a:pt x="16678" y="523"/>
                </a:lnTo>
                <a:lnTo>
                  <a:pt x="17290" y="1730"/>
                </a:lnTo>
                <a:lnTo>
                  <a:pt x="17851" y="3339"/>
                </a:lnTo>
                <a:lnTo>
                  <a:pt x="18234" y="4947"/>
                </a:lnTo>
                <a:lnTo>
                  <a:pt x="18616" y="6959"/>
                </a:lnTo>
                <a:lnTo>
                  <a:pt x="18948" y="8809"/>
                </a:lnTo>
                <a:lnTo>
                  <a:pt x="19228" y="10820"/>
                </a:lnTo>
                <a:lnTo>
                  <a:pt x="19458" y="12389"/>
                </a:lnTo>
                <a:lnTo>
                  <a:pt x="19713" y="14360"/>
                </a:lnTo>
                <a:lnTo>
                  <a:pt x="20044" y="16612"/>
                </a:lnTo>
                <a:lnTo>
                  <a:pt x="20376" y="18623"/>
                </a:lnTo>
                <a:lnTo>
                  <a:pt x="20656" y="20152"/>
                </a:lnTo>
                <a:lnTo>
                  <a:pt x="20937" y="21117"/>
                </a:lnTo>
                <a:lnTo>
                  <a:pt x="21294" y="21560"/>
                </a:lnTo>
                <a:lnTo>
                  <a:pt x="21600" y="21600"/>
                </a:lnTo>
                <a:lnTo>
                  <a:pt x="21115" y="21560"/>
                </a:lnTo>
                <a:lnTo>
                  <a:pt x="20784" y="20876"/>
                </a:lnTo>
                <a:lnTo>
                  <a:pt x="20529" y="20072"/>
                </a:lnTo>
                <a:lnTo>
                  <a:pt x="20248" y="18704"/>
                </a:lnTo>
                <a:lnTo>
                  <a:pt x="19968" y="17055"/>
                </a:lnTo>
                <a:lnTo>
                  <a:pt x="19713" y="15607"/>
                </a:lnTo>
                <a:lnTo>
                  <a:pt x="19356" y="13515"/>
                </a:lnTo>
                <a:lnTo>
                  <a:pt x="18973" y="11383"/>
                </a:lnTo>
                <a:lnTo>
                  <a:pt x="18514" y="8930"/>
                </a:lnTo>
                <a:lnTo>
                  <a:pt x="18030" y="6918"/>
                </a:lnTo>
                <a:lnTo>
                  <a:pt x="17392" y="5712"/>
                </a:lnTo>
                <a:lnTo>
                  <a:pt x="16704" y="5068"/>
                </a:lnTo>
                <a:lnTo>
                  <a:pt x="15760" y="4626"/>
                </a:lnTo>
                <a:lnTo>
                  <a:pt x="14766" y="4706"/>
                </a:lnTo>
                <a:lnTo>
                  <a:pt x="13975" y="4947"/>
                </a:lnTo>
                <a:lnTo>
                  <a:pt x="13031" y="5390"/>
                </a:lnTo>
                <a:lnTo>
                  <a:pt x="12215" y="5953"/>
                </a:lnTo>
                <a:lnTo>
                  <a:pt x="11017" y="6878"/>
                </a:lnTo>
                <a:lnTo>
                  <a:pt x="9844" y="7683"/>
                </a:lnTo>
                <a:lnTo>
                  <a:pt x="8620" y="8487"/>
                </a:lnTo>
                <a:lnTo>
                  <a:pt x="7191" y="9332"/>
                </a:lnTo>
                <a:lnTo>
                  <a:pt x="5661" y="10096"/>
                </a:lnTo>
                <a:lnTo>
                  <a:pt x="4080" y="10860"/>
                </a:lnTo>
                <a:lnTo>
                  <a:pt x="2550" y="11343"/>
                </a:lnTo>
                <a:lnTo>
                  <a:pt x="1352" y="11584"/>
                </a:lnTo>
                <a:lnTo>
                  <a:pt x="26" y="11745"/>
                </a:lnTo>
                <a:lnTo>
                  <a:pt x="0" y="6637"/>
                </a:lnTo>
                <a:close/>
              </a:path>
            </a:pathLst>
          </a:custGeom>
          <a:solidFill>
            <a:srgbClr val="1A36E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492" name="runningdeltasband5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0142" y="1851753"/>
            <a:ext cx="3545086" cy="3545086"/>
          </a:xfrm>
          <a:prstGeom prst="rect">
            <a:avLst/>
          </a:prstGeom>
          <a:ln w="12700">
            <a:miter lim="400000"/>
          </a:ln>
        </p:spPr>
      </p:pic>
      <p:sp>
        <p:nvSpPr>
          <p:cNvPr id="493" name="Shape 493"/>
          <p:cNvSpPr/>
          <p:nvPr/>
        </p:nvSpPr>
        <p:spPr>
          <a:xfrm>
            <a:off x="980603" y="5306346"/>
            <a:ext cx="1848445" cy="3952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>
              <a:defRPr sz="3000">
                <a:solidFill>
                  <a:srgbClr val="535353">
                    <a:alpha val="28000"/>
                  </a:srgbClr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/>
              <a:t>quark spin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 smtClean="0"/>
              <a:t>e</a:t>
            </a:r>
            <a:r>
              <a:rPr lang="en-US" dirty="0" err="1" smtClean="0"/>
              <a:t>RHIC</a:t>
            </a:r>
            <a:r>
              <a:rPr lang="en-US" dirty="0" smtClean="0"/>
              <a:t> will nail it</a:t>
            </a:r>
            <a:endParaRPr lang="en-US" dirty="0"/>
          </a:p>
        </p:txBody>
      </p:sp>
      <p:pic>
        <p:nvPicPr>
          <p:cNvPr id="3" name="Picture 2" descr="runningq3dssv14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1" y="1663700"/>
            <a:ext cx="4033520" cy="403352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EIC-TF Meeting October 23rd 2014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86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10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10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10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" grpId="0" animBg="1" advAuto="0"/>
      <p:bldP spid="473" grpId="0" animBg="1" advAuto="0"/>
      <p:bldP spid="474" grpId="0" animBg="1" advAuto="0"/>
      <p:bldP spid="475" grpId="0" animBg="1" advAuto="0"/>
      <p:bldP spid="476" grpId="0" animBg="1" advAuto="0"/>
      <p:bldP spid="477" grpId="0" animBg="1" advAuto="0"/>
      <p:bldP spid="478" grpId="0" animBg="1" advAuto="0"/>
      <p:bldP spid="479" grpId="0" animBg="1" advAuto="0"/>
      <p:bldP spid="485" grpId="0" animBg="1" advAuto="0"/>
      <p:bldP spid="486" grpId="0" animBg="1" advAuto="0"/>
      <p:bldP spid="487" grpId="0" animBg="1" advAuto="0"/>
      <p:bldP spid="488" grpId="0" animBg="1" advAuto="0"/>
      <p:bldP spid="489" grpId="0" animBg="1" advAuto="0"/>
      <p:bldP spid="490" grpId="0" animBg="1" advAuto="0"/>
      <p:bldP spid="491" grpId="0" animBg="1" advAuto="0"/>
      <p:bldP spid="492" grpId="0" animBg="1" advAuto="0"/>
      <p:bldP spid="493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/>
          <p:nvPr/>
        </p:nvSpPr>
        <p:spPr>
          <a:xfrm>
            <a:off x="1303238" y="3731452"/>
            <a:ext cx="2474543" cy="10297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" y="199"/>
                </a:moveTo>
                <a:lnTo>
                  <a:pt x="996" y="133"/>
                </a:lnTo>
                <a:lnTo>
                  <a:pt x="2157" y="133"/>
                </a:lnTo>
                <a:lnTo>
                  <a:pt x="3346" y="0"/>
                </a:lnTo>
                <a:lnTo>
                  <a:pt x="4536" y="0"/>
                </a:lnTo>
                <a:lnTo>
                  <a:pt x="6361" y="133"/>
                </a:lnTo>
                <a:lnTo>
                  <a:pt x="7993" y="332"/>
                </a:lnTo>
                <a:lnTo>
                  <a:pt x="9376" y="465"/>
                </a:lnTo>
                <a:lnTo>
                  <a:pt x="10593" y="665"/>
                </a:lnTo>
                <a:lnTo>
                  <a:pt x="11561" y="997"/>
                </a:lnTo>
                <a:lnTo>
                  <a:pt x="12722" y="1794"/>
                </a:lnTo>
                <a:lnTo>
                  <a:pt x="13580" y="2459"/>
                </a:lnTo>
                <a:lnTo>
                  <a:pt x="14409" y="3522"/>
                </a:lnTo>
                <a:lnTo>
                  <a:pt x="15156" y="4519"/>
                </a:lnTo>
                <a:lnTo>
                  <a:pt x="15792" y="5782"/>
                </a:lnTo>
                <a:lnTo>
                  <a:pt x="16456" y="7178"/>
                </a:lnTo>
                <a:lnTo>
                  <a:pt x="17037" y="8507"/>
                </a:lnTo>
                <a:lnTo>
                  <a:pt x="17617" y="10169"/>
                </a:lnTo>
                <a:lnTo>
                  <a:pt x="18060" y="11764"/>
                </a:lnTo>
                <a:lnTo>
                  <a:pt x="18502" y="13359"/>
                </a:lnTo>
                <a:lnTo>
                  <a:pt x="18945" y="14954"/>
                </a:lnTo>
                <a:lnTo>
                  <a:pt x="19387" y="16283"/>
                </a:lnTo>
                <a:lnTo>
                  <a:pt x="19775" y="17479"/>
                </a:lnTo>
                <a:lnTo>
                  <a:pt x="20134" y="18609"/>
                </a:lnTo>
                <a:lnTo>
                  <a:pt x="20521" y="19739"/>
                </a:lnTo>
                <a:lnTo>
                  <a:pt x="20936" y="20670"/>
                </a:lnTo>
                <a:lnTo>
                  <a:pt x="21268" y="21201"/>
                </a:lnTo>
                <a:lnTo>
                  <a:pt x="21600" y="21600"/>
                </a:lnTo>
                <a:lnTo>
                  <a:pt x="21075" y="21600"/>
                </a:lnTo>
                <a:lnTo>
                  <a:pt x="20577" y="21135"/>
                </a:lnTo>
                <a:lnTo>
                  <a:pt x="20107" y="20470"/>
                </a:lnTo>
                <a:lnTo>
                  <a:pt x="19636" y="19540"/>
                </a:lnTo>
                <a:lnTo>
                  <a:pt x="19249" y="18410"/>
                </a:lnTo>
                <a:lnTo>
                  <a:pt x="18862" y="17413"/>
                </a:lnTo>
                <a:lnTo>
                  <a:pt x="18447" y="16217"/>
                </a:lnTo>
                <a:lnTo>
                  <a:pt x="17977" y="15020"/>
                </a:lnTo>
                <a:lnTo>
                  <a:pt x="17562" y="13890"/>
                </a:lnTo>
                <a:lnTo>
                  <a:pt x="16843" y="12362"/>
                </a:lnTo>
                <a:lnTo>
                  <a:pt x="16290" y="11232"/>
                </a:lnTo>
                <a:lnTo>
                  <a:pt x="15764" y="9969"/>
                </a:lnTo>
                <a:lnTo>
                  <a:pt x="15239" y="8906"/>
                </a:lnTo>
                <a:lnTo>
                  <a:pt x="14658" y="7975"/>
                </a:lnTo>
                <a:lnTo>
                  <a:pt x="14077" y="7244"/>
                </a:lnTo>
                <a:lnTo>
                  <a:pt x="13524" y="6380"/>
                </a:lnTo>
                <a:lnTo>
                  <a:pt x="12860" y="5849"/>
                </a:lnTo>
                <a:lnTo>
                  <a:pt x="12114" y="5250"/>
                </a:lnTo>
                <a:lnTo>
                  <a:pt x="11450" y="4985"/>
                </a:lnTo>
                <a:lnTo>
                  <a:pt x="10648" y="4586"/>
                </a:lnTo>
                <a:lnTo>
                  <a:pt x="9652" y="4187"/>
                </a:lnTo>
                <a:lnTo>
                  <a:pt x="8740" y="4054"/>
                </a:lnTo>
                <a:lnTo>
                  <a:pt x="7578" y="3855"/>
                </a:lnTo>
                <a:lnTo>
                  <a:pt x="6333" y="3655"/>
                </a:lnTo>
                <a:lnTo>
                  <a:pt x="5006" y="3855"/>
                </a:lnTo>
                <a:lnTo>
                  <a:pt x="3983" y="3988"/>
                </a:lnTo>
                <a:lnTo>
                  <a:pt x="2876" y="4254"/>
                </a:lnTo>
                <a:lnTo>
                  <a:pt x="2019" y="4453"/>
                </a:lnTo>
                <a:lnTo>
                  <a:pt x="1023" y="4918"/>
                </a:lnTo>
                <a:lnTo>
                  <a:pt x="0" y="5383"/>
                </a:lnTo>
                <a:lnTo>
                  <a:pt x="28" y="199"/>
                </a:lnTo>
                <a:close/>
              </a:path>
            </a:pathLst>
          </a:custGeom>
          <a:solidFill>
            <a:srgbClr val="0430F4">
              <a:alpha val="66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59" name="Shape 459"/>
          <p:cNvSpPr/>
          <p:nvPr/>
        </p:nvSpPr>
        <p:spPr>
          <a:xfrm>
            <a:off x="1306145" y="2332460"/>
            <a:ext cx="2556469" cy="2562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7" y="107"/>
                </a:moveTo>
                <a:lnTo>
                  <a:pt x="11028" y="830"/>
                </a:lnTo>
                <a:lnTo>
                  <a:pt x="11404" y="2275"/>
                </a:lnTo>
                <a:lnTo>
                  <a:pt x="12209" y="4738"/>
                </a:lnTo>
                <a:lnTo>
                  <a:pt x="13094" y="7227"/>
                </a:lnTo>
                <a:lnTo>
                  <a:pt x="14033" y="9555"/>
                </a:lnTo>
                <a:lnTo>
                  <a:pt x="14865" y="11509"/>
                </a:lnTo>
                <a:lnTo>
                  <a:pt x="15616" y="12955"/>
                </a:lnTo>
                <a:lnTo>
                  <a:pt x="16582" y="14721"/>
                </a:lnTo>
                <a:lnTo>
                  <a:pt x="17414" y="16086"/>
                </a:lnTo>
                <a:lnTo>
                  <a:pt x="18165" y="17264"/>
                </a:lnTo>
                <a:lnTo>
                  <a:pt x="18970" y="18388"/>
                </a:lnTo>
                <a:lnTo>
                  <a:pt x="19775" y="19325"/>
                </a:lnTo>
                <a:lnTo>
                  <a:pt x="20446" y="20048"/>
                </a:lnTo>
                <a:lnTo>
                  <a:pt x="20849" y="20369"/>
                </a:lnTo>
                <a:lnTo>
                  <a:pt x="21278" y="20556"/>
                </a:lnTo>
                <a:lnTo>
                  <a:pt x="21600" y="20583"/>
                </a:lnTo>
                <a:lnTo>
                  <a:pt x="20715" y="20610"/>
                </a:lnTo>
                <a:lnTo>
                  <a:pt x="20178" y="20529"/>
                </a:lnTo>
                <a:lnTo>
                  <a:pt x="19561" y="20262"/>
                </a:lnTo>
                <a:lnTo>
                  <a:pt x="19158" y="19941"/>
                </a:lnTo>
                <a:lnTo>
                  <a:pt x="18783" y="19512"/>
                </a:lnTo>
                <a:lnTo>
                  <a:pt x="18407" y="19057"/>
                </a:lnTo>
                <a:lnTo>
                  <a:pt x="17897" y="18468"/>
                </a:lnTo>
                <a:lnTo>
                  <a:pt x="17414" y="18013"/>
                </a:lnTo>
                <a:lnTo>
                  <a:pt x="16985" y="17719"/>
                </a:lnTo>
                <a:lnTo>
                  <a:pt x="16529" y="17532"/>
                </a:lnTo>
                <a:lnTo>
                  <a:pt x="15965" y="17398"/>
                </a:lnTo>
                <a:lnTo>
                  <a:pt x="15455" y="17425"/>
                </a:lnTo>
                <a:lnTo>
                  <a:pt x="14785" y="17558"/>
                </a:lnTo>
                <a:lnTo>
                  <a:pt x="14328" y="17799"/>
                </a:lnTo>
                <a:lnTo>
                  <a:pt x="13845" y="18120"/>
                </a:lnTo>
                <a:lnTo>
                  <a:pt x="13362" y="18575"/>
                </a:lnTo>
                <a:lnTo>
                  <a:pt x="12880" y="19084"/>
                </a:lnTo>
                <a:lnTo>
                  <a:pt x="12450" y="19646"/>
                </a:lnTo>
                <a:lnTo>
                  <a:pt x="12236" y="20048"/>
                </a:lnTo>
                <a:lnTo>
                  <a:pt x="11940" y="20556"/>
                </a:lnTo>
                <a:lnTo>
                  <a:pt x="11699" y="21145"/>
                </a:lnTo>
                <a:lnTo>
                  <a:pt x="11565" y="21466"/>
                </a:lnTo>
                <a:lnTo>
                  <a:pt x="11484" y="21600"/>
                </a:lnTo>
                <a:lnTo>
                  <a:pt x="0" y="21573"/>
                </a:lnTo>
                <a:lnTo>
                  <a:pt x="0" y="0"/>
                </a:lnTo>
                <a:lnTo>
                  <a:pt x="10787" y="107"/>
                </a:lnTo>
                <a:close/>
              </a:path>
            </a:pathLst>
          </a:custGeom>
          <a:solidFill>
            <a:srgbClr val="00F9FF">
              <a:alpha val="2952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461" name="runningdeltagband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1101" y="1844862"/>
            <a:ext cx="3544384" cy="3544384"/>
          </a:xfrm>
          <a:prstGeom prst="rect">
            <a:avLst/>
          </a:prstGeom>
          <a:ln w="12700">
            <a:miter lim="400000"/>
          </a:ln>
        </p:spPr>
      </p:pic>
      <p:pic>
        <p:nvPicPr>
          <p:cNvPr id="462" name="runningdeltagband1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8711" y="1840433"/>
            <a:ext cx="3543751" cy="354375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3" name="runningdeltagband3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00750" y="1843526"/>
            <a:ext cx="3544384" cy="3544384"/>
          </a:xfrm>
          <a:prstGeom prst="rect">
            <a:avLst/>
          </a:prstGeom>
          <a:ln w="12700">
            <a:miter lim="400000"/>
          </a:ln>
        </p:spPr>
      </p:pic>
      <p:sp>
        <p:nvSpPr>
          <p:cNvPr id="464" name="Shape 464"/>
          <p:cNvSpPr/>
          <p:nvPr/>
        </p:nvSpPr>
        <p:spPr>
          <a:xfrm>
            <a:off x="1298774" y="3642155"/>
            <a:ext cx="2550445" cy="11377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974" y="0"/>
                </a:lnTo>
                <a:lnTo>
                  <a:pt x="2084" y="61"/>
                </a:lnTo>
                <a:lnTo>
                  <a:pt x="3546" y="121"/>
                </a:lnTo>
                <a:lnTo>
                  <a:pt x="4818" y="243"/>
                </a:lnTo>
                <a:lnTo>
                  <a:pt x="6469" y="485"/>
                </a:lnTo>
                <a:lnTo>
                  <a:pt x="7931" y="789"/>
                </a:lnTo>
                <a:lnTo>
                  <a:pt x="9257" y="1031"/>
                </a:lnTo>
                <a:lnTo>
                  <a:pt x="10854" y="1578"/>
                </a:lnTo>
                <a:lnTo>
                  <a:pt x="12180" y="2366"/>
                </a:lnTo>
                <a:lnTo>
                  <a:pt x="13182" y="3337"/>
                </a:lnTo>
                <a:lnTo>
                  <a:pt x="13913" y="4187"/>
                </a:lnTo>
                <a:lnTo>
                  <a:pt x="14833" y="5339"/>
                </a:lnTo>
                <a:lnTo>
                  <a:pt x="15808" y="7220"/>
                </a:lnTo>
                <a:lnTo>
                  <a:pt x="16701" y="9283"/>
                </a:lnTo>
                <a:lnTo>
                  <a:pt x="17323" y="10800"/>
                </a:lnTo>
                <a:lnTo>
                  <a:pt x="18081" y="13409"/>
                </a:lnTo>
                <a:lnTo>
                  <a:pt x="18677" y="15472"/>
                </a:lnTo>
                <a:lnTo>
                  <a:pt x="19245" y="16989"/>
                </a:lnTo>
                <a:lnTo>
                  <a:pt x="19705" y="18384"/>
                </a:lnTo>
                <a:lnTo>
                  <a:pt x="20220" y="19780"/>
                </a:lnTo>
                <a:lnTo>
                  <a:pt x="20598" y="20508"/>
                </a:lnTo>
                <a:lnTo>
                  <a:pt x="20977" y="21175"/>
                </a:lnTo>
                <a:lnTo>
                  <a:pt x="21221" y="21539"/>
                </a:lnTo>
                <a:lnTo>
                  <a:pt x="21600" y="21600"/>
                </a:lnTo>
                <a:lnTo>
                  <a:pt x="20761" y="21539"/>
                </a:lnTo>
                <a:lnTo>
                  <a:pt x="20247" y="21297"/>
                </a:lnTo>
                <a:lnTo>
                  <a:pt x="19705" y="20690"/>
                </a:lnTo>
                <a:lnTo>
                  <a:pt x="19272" y="19598"/>
                </a:lnTo>
                <a:lnTo>
                  <a:pt x="18731" y="18324"/>
                </a:lnTo>
                <a:lnTo>
                  <a:pt x="18244" y="17049"/>
                </a:lnTo>
                <a:lnTo>
                  <a:pt x="17783" y="15836"/>
                </a:lnTo>
                <a:lnTo>
                  <a:pt x="17215" y="14562"/>
                </a:lnTo>
                <a:lnTo>
                  <a:pt x="16755" y="13591"/>
                </a:lnTo>
                <a:lnTo>
                  <a:pt x="16159" y="12378"/>
                </a:lnTo>
                <a:lnTo>
                  <a:pt x="15510" y="11043"/>
                </a:lnTo>
                <a:lnTo>
                  <a:pt x="14860" y="10011"/>
                </a:lnTo>
                <a:lnTo>
                  <a:pt x="14102" y="8980"/>
                </a:lnTo>
                <a:lnTo>
                  <a:pt x="13371" y="8009"/>
                </a:lnTo>
                <a:lnTo>
                  <a:pt x="12478" y="7281"/>
                </a:lnTo>
                <a:lnTo>
                  <a:pt x="11504" y="6613"/>
                </a:lnTo>
                <a:lnTo>
                  <a:pt x="10529" y="6128"/>
                </a:lnTo>
                <a:lnTo>
                  <a:pt x="9474" y="5885"/>
                </a:lnTo>
                <a:lnTo>
                  <a:pt x="8283" y="5825"/>
                </a:lnTo>
                <a:lnTo>
                  <a:pt x="7200" y="5703"/>
                </a:lnTo>
                <a:lnTo>
                  <a:pt x="6090" y="5825"/>
                </a:lnTo>
                <a:lnTo>
                  <a:pt x="5035" y="6007"/>
                </a:lnTo>
                <a:lnTo>
                  <a:pt x="4006" y="6249"/>
                </a:lnTo>
                <a:lnTo>
                  <a:pt x="2950" y="6553"/>
                </a:lnTo>
                <a:lnTo>
                  <a:pt x="2084" y="6917"/>
                </a:lnTo>
                <a:lnTo>
                  <a:pt x="1326" y="7342"/>
                </a:lnTo>
                <a:lnTo>
                  <a:pt x="677" y="7766"/>
                </a:lnTo>
                <a:lnTo>
                  <a:pt x="54" y="8312"/>
                </a:lnTo>
                <a:lnTo>
                  <a:pt x="0" y="0"/>
                </a:lnTo>
                <a:close/>
              </a:path>
            </a:pathLst>
          </a:custGeom>
          <a:solidFill>
            <a:srgbClr val="0430F4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465" name="runningdeltagband4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8711" y="1842823"/>
            <a:ext cx="3544384" cy="3544384"/>
          </a:xfrm>
          <a:prstGeom prst="rect">
            <a:avLst/>
          </a:prstGeom>
          <a:ln w="12700">
            <a:miter lim="400000"/>
          </a:ln>
        </p:spPr>
      </p:pic>
      <p:sp>
        <p:nvSpPr>
          <p:cNvPr id="466" name="Shape 466"/>
          <p:cNvSpPr/>
          <p:nvPr/>
        </p:nvSpPr>
        <p:spPr>
          <a:xfrm>
            <a:off x="1307703" y="3785031"/>
            <a:ext cx="2443289" cy="962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8" y="71"/>
                </a:lnTo>
                <a:lnTo>
                  <a:pt x="2428" y="71"/>
                </a:lnTo>
                <a:lnTo>
                  <a:pt x="3405" y="0"/>
                </a:lnTo>
                <a:lnTo>
                  <a:pt x="4493" y="71"/>
                </a:lnTo>
                <a:lnTo>
                  <a:pt x="5637" y="142"/>
                </a:lnTo>
                <a:lnTo>
                  <a:pt x="6558" y="71"/>
                </a:lnTo>
                <a:lnTo>
                  <a:pt x="7870" y="212"/>
                </a:lnTo>
                <a:lnTo>
                  <a:pt x="9181" y="425"/>
                </a:lnTo>
                <a:lnTo>
                  <a:pt x="10605" y="637"/>
                </a:lnTo>
                <a:lnTo>
                  <a:pt x="11749" y="991"/>
                </a:lnTo>
                <a:lnTo>
                  <a:pt x="12977" y="1700"/>
                </a:lnTo>
                <a:lnTo>
                  <a:pt x="14177" y="2904"/>
                </a:lnTo>
                <a:lnTo>
                  <a:pt x="15153" y="4249"/>
                </a:lnTo>
                <a:lnTo>
                  <a:pt x="15991" y="5878"/>
                </a:lnTo>
                <a:lnTo>
                  <a:pt x="16716" y="7719"/>
                </a:lnTo>
                <a:lnTo>
                  <a:pt x="17637" y="10056"/>
                </a:lnTo>
                <a:lnTo>
                  <a:pt x="18028" y="11190"/>
                </a:lnTo>
                <a:lnTo>
                  <a:pt x="18698" y="13739"/>
                </a:lnTo>
                <a:lnTo>
                  <a:pt x="19256" y="15510"/>
                </a:lnTo>
                <a:lnTo>
                  <a:pt x="19953" y="17422"/>
                </a:lnTo>
                <a:lnTo>
                  <a:pt x="20400" y="19192"/>
                </a:lnTo>
                <a:lnTo>
                  <a:pt x="20847" y="20396"/>
                </a:lnTo>
                <a:lnTo>
                  <a:pt x="21349" y="21246"/>
                </a:lnTo>
                <a:lnTo>
                  <a:pt x="21600" y="21600"/>
                </a:lnTo>
                <a:lnTo>
                  <a:pt x="21098" y="21600"/>
                </a:lnTo>
                <a:lnTo>
                  <a:pt x="20595" y="21246"/>
                </a:lnTo>
                <a:lnTo>
                  <a:pt x="20177" y="20538"/>
                </a:lnTo>
                <a:lnTo>
                  <a:pt x="19702" y="19334"/>
                </a:lnTo>
                <a:lnTo>
                  <a:pt x="19228" y="17776"/>
                </a:lnTo>
                <a:lnTo>
                  <a:pt x="18614" y="16147"/>
                </a:lnTo>
                <a:lnTo>
                  <a:pt x="17972" y="14376"/>
                </a:lnTo>
                <a:lnTo>
                  <a:pt x="17079" y="12252"/>
                </a:lnTo>
                <a:lnTo>
                  <a:pt x="16102" y="9986"/>
                </a:lnTo>
                <a:lnTo>
                  <a:pt x="15126" y="7719"/>
                </a:lnTo>
                <a:lnTo>
                  <a:pt x="13926" y="5949"/>
                </a:lnTo>
                <a:lnTo>
                  <a:pt x="12893" y="4745"/>
                </a:lnTo>
                <a:lnTo>
                  <a:pt x="11498" y="3966"/>
                </a:lnTo>
                <a:lnTo>
                  <a:pt x="9963" y="3258"/>
                </a:lnTo>
                <a:lnTo>
                  <a:pt x="7814" y="3045"/>
                </a:lnTo>
                <a:lnTo>
                  <a:pt x="5749" y="3187"/>
                </a:lnTo>
                <a:lnTo>
                  <a:pt x="4660" y="3258"/>
                </a:lnTo>
                <a:lnTo>
                  <a:pt x="3349" y="3541"/>
                </a:lnTo>
                <a:lnTo>
                  <a:pt x="2567" y="3753"/>
                </a:lnTo>
                <a:lnTo>
                  <a:pt x="1674" y="3895"/>
                </a:lnTo>
                <a:lnTo>
                  <a:pt x="865" y="4249"/>
                </a:lnTo>
                <a:lnTo>
                  <a:pt x="28" y="4674"/>
                </a:lnTo>
                <a:lnTo>
                  <a:pt x="0" y="0"/>
                </a:lnTo>
                <a:close/>
              </a:path>
            </a:pathLst>
          </a:custGeom>
          <a:solidFill>
            <a:srgbClr val="0430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467" name="runningdeltagband0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98711" y="1840433"/>
            <a:ext cx="3543751" cy="3543751"/>
          </a:xfrm>
          <a:prstGeom prst="rect">
            <a:avLst/>
          </a:prstGeom>
          <a:ln w="12700">
            <a:miter lim="400000"/>
          </a:ln>
        </p:spPr>
      </p:pic>
      <p:sp>
        <p:nvSpPr>
          <p:cNvPr id="468" name="Shape 468"/>
          <p:cNvSpPr/>
          <p:nvPr/>
        </p:nvSpPr>
        <p:spPr>
          <a:xfrm>
            <a:off x="1642020" y="5296511"/>
            <a:ext cx="1848446" cy="3952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>
              <a:defRPr sz="3000">
                <a:solidFill>
                  <a:srgbClr val="535353">
                    <a:alpha val="28000"/>
                  </a:srgbClr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/>
              <a:t>gluon spin </a:t>
            </a:r>
          </a:p>
        </p:txBody>
      </p:sp>
      <p:sp>
        <p:nvSpPr>
          <p:cNvPr id="469" name="Shape 469"/>
          <p:cNvSpPr/>
          <p:nvPr/>
        </p:nvSpPr>
        <p:spPr>
          <a:xfrm>
            <a:off x="5112742" y="5339563"/>
            <a:ext cx="3277195" cy="718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>
              <a:defRPr sz="3000">
                <a:solidFill>
                  <a:srgbClr val="535353">
                    <a:alpha val="28000"/>
                  </a:srgbClr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100"/>
              <a:t>orbital angular momentum </a:t>
            </a:r>
          </a:p>
        </p:txBody>
      </p:sp>
      <p:sp>
        <p:nvSpPr>
          <p:cNvPr id="470" name="Shape 470"/>
          <p:cNvSpPr/>
          <p:nvPr/>
        </p:nvSpPr>
        <p:spPr>
          <a:xfrm>
            <a:off x="1369219" y="3964841"/>
            <a:ext cx="875109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>
              <a:defRPr sz="1800">
                <a:solidFill>
                  <a:srgbClr val="2E073E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2E073E"/>
                </a:solidFill>
              </a:rPr>
              <a:t>L ~ 0</a:t>
            </a:r>
          </a:p>
        </p:txBody>
      </p:sp>
      <p:sp>
        <p:nvSpPr>
          <p:cNvPr id="471" name="Shape 471"/>
          <p:cNvSpPr/>
          <p:nvPr/>
        </p:nvSpPr>
        <p:spPr>
          <a:xfrm>
            <a:off x="2048867" y="4440926"/>
            <a:ext cx="875109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>
              <a:defRPr sz="1800">
                <a:solidFill>
                  <a:srgbClr val="2E073E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2E073E"/>
                </a:solidFill>
              </a:rPr>
              <a:t>L &gt; 0</a:t>
            </a:r>
          </a:p>
        </p:txBody>
      </p:sp>
      <p:sp>
        <p:nvSpPr>
          <p:cNvPr id="472" name="Shape 472"/>
          <p:cNvSpPr/>
          <p:nvPr/>
        </p:nvSpPr>
        <p:spPr>
          <a:xfrm>
            <a:off x="1905992" y="2333519"/>
            <a:ext cx="875109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>
              <a:defRPr sz="1800">
                <a:solidFill>
                  <a:srgbClr val="2E073E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2E073E"/>
                </a:solidFill>
              </a:rPr>
              <a:t>L &lt; 0</a:t>
            </a:r>
          </a:p>
        </p:txBody>
      </p:sp>
      <p:sp>
        <p:nvSpPr>
          <p:cNvPr id="473" name="Shape 473"/>
          <p:cNvSpPr/>
          <p:nvPr/>
        </p:nvSpPr>
        <p:spPr>
          <a:xfrm>
            <a:off x="1908977" y="777633"/>
            <a:ext cx="7065690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400" dirty="0"/>
              <a:t>15 x 100 GeV                                        </a:t>
            </a:r>
            <a:r>
              <a:rPr sz="1400" dirty="0" smtClean="0"/>
              <a:t>(</a:t>
            </a:r>
            <a:r>
              <a:rPr sz="1400" dirty="0"/>
              <a:t>10 fb</a:t>
            </a:r>
            <a:r>
              <a:rPr sz="1400" baseline="31999" dirty="0"/>
              <a:t>-1   </a:t>
            </a:r>
            <a:r>
              <a:rPr sz="1400" dirty="0"/>
              <a:t>x</a:t>
            </a:r>
            <a:r>
              <a:rPr sz="1400" baseline="-5999" dirty="0"/>
              <a:t>min </a:t>
            </a:r>
            <a:r>
              <a:rPr sz="1400" dirty="0"/>
              <a:t>= 2.04 10</a:t>
            </a:r>
            <a:r>
              <a:rPr sz="1400" baseline="31999" dirty="0"/>
              <a:t>-4</a:t>
            </a:r>
            <a:r>
              <a:rPr sz="1400" dirty="0"/>
              <a:t>)</a:t>
            </a:r>
          </a:p>
        </p:txBody>
      </p:sp>
      <p:sp>
        <p:nvSpPr>
          <p:cNvPr id="474" name="Shape 474"/>
          <p:cNvSpPr/>
          <p:nvPr/>
        </p:nvSpPr>
        <p:spPr>
          <a:xfrm>
            <a:off x="1848445" y="1027664"/>
            <a:ext cx="7295555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400" dirty="0"/>
              <a:t> 15 x 100 + 15 x 250 GeV                          </a:t>
            </a:r>
            <a:r>
              <a:rPr sz="1400" dirty="0" smtClean="0"/>
              <a:t>(</a:t>
            </a:r>
            <a:r>
              <a:rPr sz="1400" dirty="0"/>
              <a:t>10 fb</a:t>
            </a:r>
            <a:r>
              <a:rPr sz="1400" baseline="31999" dirty="0"/>
              <a:t>-1   </a:t>
            </a:r>
            <a:r>
              <a:rPr sz="1400" dirty="0"/>
              <a:t>x</a:t>
            </a:r>
            <a:r>
              <a:rPr sz="1400" baseline="-5999" dirty="0"/>
              <a:t>min </a:t>
            </a:r>
            <a:r>
              <a:rPr sz="1400" dirty="0"/>
              <a:t>= 8.15 10</a:t>
            </a:r>
            <a:r>
              <a:rPr sz="1400" baseline="31999" dirty="0"/>
              <a:t>-5</a:t>
            </a:r>
            <a:r>
              <a:rPr sz="1400" dirty="0"/>
              <a:t>)</a:t>
            </a:r>
          </a:p>
        </p:txBody>
      </p:sp>
      <p:sp>
        <p:nvSpPr>
          <p:cNvPr id="475" name="Shape 475"/>
          <p:cNvSpPr/>
          <p:nvPr/>
        </p:nvSpPr>
        <p:spPr>
          <a:xfrm>
            <a:off x="1910952" y="1295555"/>
            <a:ext cx="7233047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1400" dirty="0"/>
              <a:t>15 x 100 + 15 x 250 + 20 x 250 GeV            (10 fb</a:t>
            </a:r>
            <a:r>
              <a:rPr sz="1400" baseline="31999" dirty="0"/>
              <a:t>-1   </a:t>
            </a:r>
            <a:r>
              <a:rPr sz="1400" dirty="0"/>
              <a:t>x</a:t>
            </a:r>
            <a:r>
              <a:rPr sz="1400" baseline="-5999" dirty="0"/>
              <a:t>min </a:t>
            </a:r>
            <a:r>
              <a:rPr sz="1400" dirty="0"/>
              <a:t>= 5.14 10</a:t>
            </a:r>
            <a:r>
              <a:rPr sz="1400" baseline="31999" dirty="0"/>
              <a:t>-5</a:t>
            </a:r>
            <a:r>
              <a:rPr sz="1400" dirty="0"/>
              <a:t>)</a:t>
            </a:r>
          </a:p>
        </p:txBody>
      </p:sp>
      <p:sp>
        <p:nvSpPr>
          <p:cNvPr id="476" name="Shape 476"/>
          <p:cNvSpPr/>
          <p:nvPr/>
        </p:nvSpPr>
        <p:spPr>
          <a:xfrm>
            <a:off x="317501" y="922412"/>
            <a:ext cx="986234" cy="533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/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 dirty="0"/>
              <a:t>EIC</a:t>
            </a:r>
          </a:p>
        </p:txBody>
      </p:sp>
      <p:sp>
        <p:nvSpPr>
          <p:cNvPr id="477" name="Shape 477"/>
          <p:cNvSpPr/>
          <p:nvPr/>
        </p:nvSpPr>
        <p:spPr>
          <a:xfrm>
            <a:off x="1410891" y="823194"/>
            <a:ext cx="491133" cy="196453"/>
          </a:xfrm>
          <a:prstGeom prst="rect">
            <a:avLst/>
          </a:prstGeom>
          <a:solidFill>
            <a:srgbClr val="7DB9F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7DB8F1"/>
                </a:solidFill>
              </a:defRPr>
            </a:pPr>
            <a:endParaRPr/>
          </a:p>
        </p:txBody>
      </p:sp>
      <p:sp>
        <p:nvSpPr>
          <p:cNvPr id="478" name="Shape 478"/>
          <p:cNvSpPr/>
          <p:nvPr/>
        </p:nvSpPr>
        <p:spPr>
          <a:xfrm>
            <a:off x="1410891" y="1073225"/>
            <a:ext cx="491133" cy="196453"/>
          </a:xfrm>
          <a:prstGeom prst="rect">
            <a:avLst/>
          </a:prstGeom>
          <a:solidFill>
            <a:srgbClr val="387EF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7DB8F1"/>
                </a:solidFill>
              </a:defRPr>
            </a:pPr>
            <a:endParaRPr/>
          </a:p>
        </p:txBody>
      </p:sp>
      <p:sp>
        <p:nvSpPr>
          <p:cNvPr id="479" name="Shape 479"/>
          <p:cNvSpPr/>
          <p:nvPr/>
        </p:nvSpPr>
        <p:spPr>
          <a:xfrm>
            <a:off x="1410891" y="1332186"/>
            <a:ext cx="491133" cy="196453"/>
          </a:xfrm>
          <a:prstGeom prst="rect">
            <a:avLst/>
          </a:prstGeom>
          <a:solidFill>
            <a:srgbClr val="1A36E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7DB8F1"/>
                </a:solidFill>
              </a:defRPr>
            </a:pPr>
            <a:endParaRPr/>
          </a:p>
        </p:txBody>
      </p:sp>
      <p:sp>
        <p:nvSpPr>
          <p:cNvPr id="480" name="Shape 480"/>
          <p:cNvSpPr/>
          <p:nvPr/>
        </p:nvSpPr>
        <p:spPr>
          <a:xfrm>
            <a:off x="5461575" y="2359666"/>
            <a:ext cx="2513448" cy="25259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99" y="27"/>
                </a:moveTo>
                <a:lnTo>
                  <a:pt x="10021" y="1016"/>
                </a:lnTo>
                <a:lnTo>
                  <a:pt x="10504" y="2593"/>
                </a:lnTo>
                <a:lnTo>
                  <a:pt x="11042" y="4331"/>
                </a:lnTo>
                <a:lnTo>
                  <a:pt x="11606" y="6149"/>
                </a:lnTo>
                <a:lnTo>
                  <a:pt x="12036" y="7672"/>
                </a:lnTo>
                <a:lnTo>
                  <a:pt x="12573" y="9517"/>
                </a:lnTo>
                <a:lnTo>
                  <a:pt x="13191" y="11121"/>
                </a:lnTo>
                <a:lnTo>
                  <a:pt x="13782" y="12297"/>
                </a:lnTo>
                <a:lnTo>
                  <a:pt x="14400" y="13099"/>
                </a:lnTo>
                <a:lnTo>
                  <a:pt x="15018" y="13473"/>
                </a:lnTo>
                <a:lnTo>
                  <a:pt x="15770" y="13714"/>
                </a:lnTo>
                <a:lnTo>
                  <a:pt x="16281" y="13634"/>
                </a:lnTo>
                <a:lnTo>
                  <a:pt x="16684" y="13447"/>
                </a:lnTo>
                <a:lnTo>
                  <a:pt x="17194" y="12939"/>
                </a:lnTo>
                <a:lnTo>
                  <a:pt x="17678" y="12244"/>
                </a:lnTo>
                <a:lnTo>
                  <a:pt x="18000" y="11468"/>
                </a:lnTo>
                <a:lnTo>
                  <a:pt x="18376" y="10640"/>
                </a:lnTo>
                <a:lnTo>
                  <a:pt x="18779" y="9463"/>
                </a:lnTo>
                <a:lnTo>
                  <a:pt x="19182" y="8635"/>
                </a:lnTo>
                <a:lnTo>
                  <a:pt x="19531" y="7646"/>
                </a:lnTo>
                <a:lnTo>
                  <a:pt x="19854" y="6817"/>
                </a:lnTo>
                <a:lnTo>
                  <a:pt x="20230" y="5908"/>
                </a:lnTo>
                <a:lnTo>
                  <a:pt x="20525" y="5320"/>
                </a:lnTo>
                <a:lnTo>
                  <a:pt x="20955" y="4865"/>
                </a:lnTo>
                <a:lnTo>
                  <a:pt x="21600" y="4705"/>
                </a:lnTo>
                <a:lnTo>
                  <a:pt x="21036" y="4946"/>
                </a:lnTo>
                <a:lnTo>
                  <a:pt x="20552" y="5373"/>
                </a:lnTo>
                <a:lnTo>
                  <a:pt x="20203" y="6255"/>
                </a:lnTo>
                <a:lnTo>
                  <a:pt x="19907" y="7031"/>
                </a:lnTo>
                <a:lnTo>
                  <a:pt x="19719" y="7859"/>
                </a:lnTo>
                <a:lnTo>
                  <a:pt x="19397" y="8955"/>
                </a:lnTo>
                <a:lnTo>
                  <a:pt x="18940" y="10239"/>
                </a:lnTo>
                <a:lnTo>
                  <a:pt x="18699" y="10987"/>
                </a:lnTo>
                <a:lnTo>
                  <a:pt x="18269" y="12297"/>
                </a:lnTo>
                <a:lnTo>
                  <a:pt x="17973" y="13340"/>
                </a:lnTo>
                <a:lnTo>
                  <a:pt x="17651" y="14249"/>
                </a:lnTo>
                <a:lnTo>
                  <a:pt x="17248" y="15264"/>
                </a:lnTo>
                <a:lnTo>
                  <a:pt x="16899" y="15933"/>
                </a:lnTo>
                <a:lnTo>
                  <a:pt x="16361" y="16815"/>
                </a:lnTo>
                <a:lnTo>
                  <a:pt x="15824" y="17510"/>
                </a:lnTo>
                <a:lnTo>
                  <a:pt x="15179" y="18178"/>
                </a:lnTo>
                <a:lnTo>
                  <a:pt x="14534" y="18927"/>
                </a:lnTo>
                <a:lnTo>
                  <a:pt x="14051" y="19595"/>
                </a:lnTo>
                <a:lnTo>
                  <a:pt x="13513" y="20370"/>
                </a:lnTo>
                <a:lnTo>
                  <a:pt x="12600" y="21520"/>
                </a:lnTo>
                <a:lnTo>
                  <a:pt x="27" y="21600"/>
                </a:lnTo>
                <a:lnTo>
                  <a:pt x="0" y="0"/>
                </a:lnTo>
                <a:lnTo>
                  <a:pt x="9699" y="27"/>
                </a:lnTo>
                <a:close/>
              </a:path>
            </a:pathLst>
          </a:custGeom>
          <a:solidFill>
            <a:srgbClr val="A5F0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81" name="Shape 481"/>
          <p:cNvSpPr/>
          <p:nvPr/>
        </p:nvSpPr>
        <p:spPr>
          <a:xfrm>
            <a:off x="5461575" y="2913000"/>
            <a:ext cx="2516575" cy="17381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996"/>
                </a:moveTo>
                <a:lnTo>
                  <a:pt x="993" y="15462"/>
                </a:lnTo>
                <a:lnTo>
                  <a:pt x="2147" y="15928"/>
                </a:lnTo>
                <a:lnTo>
                  <a:pt x="3381" y="16355"/>
                </a:lnTo>
                <a:lnTo>
                  <a:pt x="5071" y="16860"/>
                </a:lnTo>
                <a:lnTo>
                  <a:pt x="6547" y="17210"/>
                </a:lnTo>
                <a:lnTo>
                  <a:pt x="8050" y="17482"/>
                </a:lnTo>
                <a:lnTo>
                  <a:pt x="9579" y="17715"/>
                </a:lnTo>
                <a:lnTo>
                  <a:pt x="10840" y="17715"/>
                </a:lnTo>
                <a:lnTo>
                  <a:pt x="12075" y="17482"/>
                </a:lnTo>
                <a:lnTo>
                  <a:pt x="13121" y="17210"/>
                </a:lnTo>
                <a:lnTo>
                  <a:pt x="14167" y="16627"/>
                </a:lnTo>
                <a:lnTo>
                  <a:pt x="15133" y="15773"/>
                </a:lnTo>
                <a:lnTo>
                  <a:pt x="16019" y="14607"/>
                </a:lnTo>
                <a:lnTo>
                  <a:pt x="16985" y="12859"/>
                </a:lnTo>
                <a:lnTo>
                  <a:pt x="17736" y="11033"/>
                </a:lnTo>
                <a:lnTo>
                  <a:pt x="18273" y="9207"/>
                </a:lnTo>
                <a:lnTo>
                  <a:pt x="18783" y="7342"/>
                </a:lnTo>
                <a:lnTo>
                  <a:pt x="19131" y="6138"/>
                </a:lnTo>
                <a:lnTo>
                  <a:pt x="19480" y="4934"/>
                </a:lnTo>
                <a:lnTo>
                  <a:pt x="19856" y="3380"/>
                </a:lnTo>
                <a:lnTo>
                  <a:pt x="19990" y="2681"/>
                </a:lnTo>
                <a:lnTo>
                  <a:pt x="20232" y="1709"/>
                </a:lnTo>
                <a:lnTo>
                  <a:pt x="20554" y="932"/>
                </a:lnTo>
                <a:lnTo>
                  <a:pt x="21063" y="155"/>
                </a:lnTo>
                <a:lnTo>
                  <a:pt x="21600" y="0"/>
                </a:lnTo>
                <a:lnTo>
                  <a:pt x="21063" y="117"/>
                </a:lnTo>
                <a:lnTo>
                  <a:pt x="20580" y="932"/>
                </a:lnTo>
                <a:lnTo>
                  <a:pt x="20258" y="1748"/>
                </a:lnTo>
                <a:lnTo>
                  <a:pt x="19990" y="2681"/>
                </a:lnTo>
                <a:lnTo>
                  <a:pt x="19829" y="3302"/>
                </a:lnTo>
                <a:lnTo>
                  <a:pt x="19561" y="5012"/>
                </a:lnTo>
                <a:lnTo>
                  <a:pt x="19292" y="6410"/>
                </a:lnTo>
                <a:lnTo>
                  <a:pt x="18890" y="8547"/>
                </a:lnTo>
                <a:lnTo>
                  <a:pt x="18648" y="9829"/>
                </a:lnTo>
                <a:lnTo>
                  <a:pt x="18300" y="11499"/>
                </a:lnTo>
                <a:lnTo>
                  <a:pt x="17790" y="13442"/>
                </a:lnTo>
                <a:lnTo>
                  <a:pt x="17280" y="14957"/>
                </a:lnTo>
                <a:lnTo>
                  <a:pt x="16475" y="16744"/>
                </a:lnTo>
                <a:lnTo>
                  <a:pt x="15777" y="18104"/>
                </a:lnTo>
                <a:lnTo>
                  <a:pt x="14919" y="19269"/>
                </a:lnTo>
                <a:lnTo>
                  <a:pt x="14194" y="20007"/>
                </a:lnTo>
                <a:lnTo>
                  <a:pt x="13121" y="20745"/>
                </a:lnTo>
                <a:lnTo>
                  <a:pt x="11940" y="21212"/>
                </a:lnTo>
                <a:lnTo>
                  <a:pt x="10813" y="21561"/>
                </a:lnTo>
                <a:lnTo>
                  <a:pt x="9955" y="21600"/>
                </a:lnTo>
                <a:lnTo>
                  <a:pt x="9150" y="21600"/>
                </a:lnTo>
                <a:lnTo>
                  <a:pt x="8130" y="21561"/>
                </a:lnTo>
                <a:lnTo>
                  <a:pt x="6789" y="21483"/>
                </a:lnTo>
                <a:lnTo>
                  <a:pt x="5554" y="21328"/>
                </a:lnTo>
                <a:lnTo>
                  <a:pt x="4213" y="21212"/>
                </a:lnTo>
                <a:lnTo>
                  <a:pt x="3059" y="21134"/>
                </a:lnTo>
                <a:lnTo>
                  <a:pt x="1878" y="20978"/>
                </a:lnTo>
                <a:lnTo>
                  <a:pt x="1020" y="20901"/>
                </a:lnTo>
                <a:lnTo>
                  <a:pt x="54" y="20706"/>
                </a:lnTo>
                <a:lnTo>
                  <a:pt x="0" y="14996"/>
                </a:lnTo>
                <a:close/>
              </a:path>
            </a:pathLst>
          </a:custGeom>
          <a:solidFill>
            <a:srgbClr val="1A36EB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82" name="Shape 482"/>
          <p:cNvSpPr/>
          <p:nvPr/>
        </p:nvSpPr>
        <p:spPr>
          <a:xfrm>
            <a:off x="5476308" y="3225616"/>
            <a:ext cx="2297739" cy="13473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037"/>
                </a:moveTo>
                <a:lnTo>
                  <a:pt x="1264" y="16538"/>
                </a:lnTo>
                <a:lnTo>
                  <a:pt x="2616" y="17039"/>
                </a:lnTo>
                <a:lnTo>
                  <a:pt x="4291" y="17490"/>
                </a:lnTo>
                <a:lnTo>
                  <a:pt x="6171" y="18042"/>
                </a:lnTo>
                <a:lnTo>
                  <a:pt x="8140" y="18443"/>
                </a:lnTo>
                <a:lnTo>
                  <a:pt x="10051" y="18693"/>
                </a:lnTo>
                <a:lnTo>
                  <a:pt x="11667" y="18743"/>
                </a:lnTo>
                <a:lnTo>
                  <a:pt x="13195" y="18393"/>
                </a:lnTo>
                <a:lnTo>
                  <a:pt x="14664" y="17691"/>
                </a:lnTo>
                <a:lnTo>
                  <a:pt x="15811" y="16689"/>
                </a:lnTo>
                <a:lnTo>
                  <a:pt x="16751" y="15536"/>
                </a:lnTo>
                <a:lnTo>
                  <a:pt x="17809" y="13682"/>
                </a:lnTo>
                <a:lnTo>
                  <a:pt x="18485" y="12278"/>
                </a:lnTo>
                <a:lnTo>
                  <a:pt x="19014" y="10825"/>
                </a:lnTo>
                <a:lnTo>
                  <a:pt x="19484" y="9271"/>
                </a:lnTo>
                <a:lnTo>
                  <a:pt x="19749" y="8119"/>
                </a:lnTo>
                <a:lnTo>
                  <a:pt x="20160" y="6465"/>
                </a:lnTo>
                <a:lnTo>
                  <a:pt x="20454" y="5112"/>
                </a:lnTo>
                <a:lnTo>
                  <a:pt x="20660" y="4110"/>
                </a:lnTo>
                <a:lnTo>
                  <a:pt x="20895" y="3258"/>
                </a:lnTo>
                <a:lnTo>
                  <a:pt x="21071" y="2556"/>
                </a:lnTo>
                <a:lnTo>
                  <a:pt x="21600" y="0"/>
                </a:lnTo>
                <a:lnTo>
                  <a:pt x="21130" y="3107"/>
                </a:lnTo>
                <a:lnTo>
                  <a:pt x="20777" y="5112"/>
                </a:lnTo>
                <a:lnTo>
                  <a:pt x="20278" y="7968"/>
                </a:lnTo>
                <a:lnTo>
                  <a:pt x="19690" y="11176"/>
                </a:lnTo>
                <a:lnTo>
                  <a:pt x="19337" y="12529"/>
                </a:lnTo>
                <a:lnTo>
                  <a:pt x="18838" y="14083"/>
                </a:lnTo>
                <a:lnTo>
                  <a:pt x="18367" y="15386"/>
                </a:lnTo>
                <a:lnTo>
                  <a:pt x="17809" y="16588"/>
                </a:lnTo>
                <a:lnTo>
                  <a:pt x="17192" y="17841"/>
                </a:lnTo>
                <a:lnTo>
                  <a:pt x="16340" y="19194"/>
                </a:lnTo>
                <a:lnTo>
                  <a:pt x="15576" y="20046"/>
                </a:lnTo>
                <a:lnTo>
                  <a:pt x="14811" y="20648"/>
                </a:lnTo>
                <a:lnTo>
                  <a:pt x="13930" y="21049"/>
                </a:lnTo>
                <a:lnTo>
                  <a:pt x="12960" y="21349"/>
                </a:lnTo>
                <a:lnTo>
                  <a:pt x="11814" y="21550"/>
                </a:lnTo>
                <a:lnTo>
                  <a:pt x="10462" y="21600"/>
                </a:lnTo>
                <a:lnTo>
                  <a:pt x="8816" y="21299"/>
                </a:lnTo>
                <a:lnTo>
                  <a:pt x="6847" y="21049"/>
                </a:lnTo>
                <a:lnTo>
                  <a:pt x="5407" y="20848"/>
                </a:lnTo>
                <a:lnTo>
                  <a:pt x="3820" y="20548"/>
                </a:lnTo>
                <a:lnTo>
                  <a:pt x="2439" y="20347"/>
                </a:lnTo>
                <a:lnTo>
                  <a:pt x="1234" y="20097"/>
                </a:lnTo>
                <a:lnTo>
                  <a:pt x="88" y="19846"/>
                </a:lnTo>
                <a:lnTo>
                  <a:pt x="0" y="16037"/>
                </a:lnTo>
                <a:close/>
              </a:path>
            </a:pathLst>
          </a:custGeom>
          <a:solidFill>
            <a:srgbClr val="387EF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83" name="Shape 483"/>
          <p:cNvSpPr/>
          <p:nvPr/>
        </p:nvSpPr>
        <p:spPr>
          <a:xfrm>
            <a:off x="5461575" y="3188104"/>
            <a:ext cx="2303995" cy="1338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705"/>
                </a:moveTo>
                <a:lnTo>
                  <a:pt x="1231" y="17159"/>
                </a:lnTo>
                <a:lnTo>
                  <a:pt x="2462" y="17563"/>
                </a:lnTo>
                <a:lnTo>
                  <a:pt x="3605" y="17865"/>
                </a:lnTo>
                <a:lnTo>
                  <a:pt x="5100" y="18219"/>
                </a:lnTo>
                <a:lnTo>
                  <a:pt x="6155" y="18421"/>
                </a:lnTo>
                <a:lnTo>
                  <a:pt x="7474" y="18622"/>
                </a:lnTo>
                <a:lnTo>
                  <a:pt x="8822" y="18824"/>
                </a:lnTo>
                <a:lnTo>
                  <a:pt x="10199" y="19026"/>
                </a:lnTo>
                <a:lnTo>
                  <a:pt x="11635" y="19077"/>
                </a:lnTo>
                <a:lnTo>
                  <a:pt x="13071" y="18774"/>
                </a:lnTo>
                <a:lnTo>
                  <a:pt x="14214" y="18269"/>
                </a:lnTo>
                <a:lnTo>
                  <a:pt x="15387" y="17512"/>
                </a:lnTo>
                <a:lnTo>
                  <a:pt x="16618" y="15998"/>
                </a:lnTo>
                <a:lnTo>
                  <a:pt x="17438" y="14736"/>
                </a:lnTo>
                <a:lnTo>
                  <a:pt x="18259" y="13071"/>
                </a:lnTo>
                <a:lnTo>
                  <a:pt x="18874" y="11355"/>
                </a:lnTo>
                <a:lnTo>
                  <a:pt x="19285" y="10144"/>
                </a:lnTo>
                <a:lnTo>
                  <a:pt x="19724" y="8529"/>
                </a:lnTo>
                <a:lnTo>
                  <a:pt x="20164" y="6662"/>
                </a:lnTo>
                <a:lnTo>
                  <a:pt x="20633" y="4593"/>
                </a:lnTo>
                <a:lnTo>
                  <a:pt x="21043" y="2776"/>
                </a:lnTo>
                <a:lnTo>
                  <a:pt x="21600" y="0"/>
                </a:lnTo>
                <a:lnTo>
                  <a:pt x="21160" y="2927"/>
                </a:lnTo>
                <a:lnTo>
                  <a:pt x="20750" y="5249"/>
                </a:lnTo>
                <a:lnTo>
                  <a:pt x="20310" y="7671"/>
                </a:lnTo>
                <a:lnTo>
                  <a:pt x="19929" y="9892"/>
                </a:lnTo>
                <a:lnTo>
                  <a:pt x="19519" y="11961"/>
                </a:lnTo>
                <a:lnTo>
                  <a:pt x="18669" y="14837"/>
                </a:lnTo>
                <a:lnTo>
                  <a:pt x="18142" y="16099"/>
                </a:lnTo>
                <a:lnTo>
                  <a:pt x="17262" y="17764"/>
                </a:lnTo>
                <a:lnTo>
                  <a:pt x="16325" y="19228"/>
                </a:lnTo>
                <a:lnTo>
                  <a:pt x="15299" y="20338"/>
                </a:lnTo>
                <a:lnTo>
                  <a:pt x="13775" y="21146"/>
                </a:lnTo>
                <a:lnTo>
                  <a:pt x="12515" y="21449"/>
                </a:lnTo>
                <a:lnTo>
                  <a:pt x="11020" y="21600"/>
                </a:lnTo>
                <a:lnTo>
                  <a:pt x="9291" y="21398"/>
                </a:lnTo>
                <a:lnTo>
                  <a:pt x="7532" y="21146"/>
                </a:lnTo>
                <a:lnTo>
                  <a:pt x="6096" y="20944"/>
                </a:lnTo>
                <a:lnTo>
                  <a:pt x="4484" y="20641"/>
                </a:lnTo>
                <a:lnTo>
                  <a:pt x="2989" y="20439"/>
                </a:lnTo>
                <a:lnTo>
                  <a:pt x="1641" y="20237"/>
                </a:lnTo>
                <a:lnTo>
                  <a:pt x="29" y="19884"/>
                </a:lnTo>
                <a:lnTo>
                  <a:pt x="0" y="16705"/>
                </a:lnTo>
                <a:close/>
              </a:path>
            </a:pathLst>
          </a:custGeom>
          <a:solidFill>
            <a:srgbClr val="1A36E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484" name="runningdeltalband0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960937" y="1850100"/>
            <a:ext cx="3545089" cy="3545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494" name="runningdeltalband1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960937" y="1850591"/>
            <a:ext cx="3545089" cy="3545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495" name="runningdeltalband2.pdf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960937" y="1850100"/>
            <a:ext cx="3545089" cy="3545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496" name="runningdeltalband3.pdf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960937" y="1850100"/>
            <a:ext cx="3545089" cy="3545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497" name="runningdeltalband4.pdf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960937" y="1850100"/>
            <a:ext cx="3545089" cy="354508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 smtClean="0"/>
              <a:t>e</a:t>
            </a:r>
            <a:r>
              <a:rPr lang="en-US" dirty="0" err="1" smtClean="0"/>
              <a:t>RHIC</a:t>
            </a:r>
            <a:r>
              <a:rPr lang="en-US" dirty="0" smtClean="0"/>
              <a:t> will nail it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EIC-TF Meeting October 23rd 2014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8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0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20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20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7" dur="1000" fill="hold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1" dur="1000" fill="hold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5" dur="1000" fill="hold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1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4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9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3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7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6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5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10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9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4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1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8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3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1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7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10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2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10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6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10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8" grpId="0" animBg="1" advAuto="0"/>
      <p:bldP spid="459" grpId="0" animBg="1" advAuto="0"/>
      <p:bldP spid="461" grpId="0" animBg="1" advAuto="0"/>
      <p:bldP spid="462" grpId="0" animBg="1" advAuto="0"/>
      <p:bldP spid="463" grpId="0" animBg="1" advAuto="0"/>
      <p:bldP spid="464" grpId="0" animBg="1" advAuto="0"/>
      <p:bldP spid="465" grpId="0" animBg="1" advAuto="0"/>
      <p:bldP spid="466" grpId="0" animBg="1" advAuto="0"/>
      <p:bldP spid="467" grpId="0" animBg="1" advAuto="0"/>
      <p:bldP spid="468" grpId="0" animBg="1" advAuto="0"/>
      <p:bldP spid="469" grpId="0" animBg="1" advAuto="0"/>
      <p:bldP spid="470" grpId="0" animBg="1" advAuto="0"/>
      <p:bldP spid="470" grpId="1" animBg="1" advAuto="0"/>
      <p:bldP spid="471" grpId="0" animBg="1" advAuto="0"/>
      <p:bldP spid="471" grpId="1" animBg="1" advAuto="0"/>
      <p:bldP spid="472" grpId="0" animBg="1" advAuto="0"/>
      <p:bldP spid="472" grpId="1" animBg="1" advAuto="0"/>
      <p:bldP spid="473" grpId="0" animBg="1" advAuto="0"/>
      <p:bldP spid="474" grpId="0" animBg="1" advAuto="0"/>
      <p:bldP spid="475" grpId="0" animBg="1" advAuto="0"/>
      <p:bldP spid="476" grpId="0" animBg="1" advAuto="0"/>
      <p:bldP spid="477" grpId="0" animBg="1" advAuto="0"/>
      <p:bldP spid="478" grpId="0" animBg="1" advAuto="0"/>
      <p:bldP spid="479" grpId="0" animBg="1" advAuto="0"/>
      <p:bldP spid="480" grpId="0" animBg="1" advAuto="0"/>
      <p:bldP spid="481" grpId="0" animBg="1" advAuto="0"/>
      <p:bldP spid="482" grpId="0" animBg="1" advAuto="0"/>
      <p:bldP spid="483" grpId="0" animBg="1" advAuto="0"/>
      <p:bldP spid="484" grpId="0" animBg="1" advAuto="0"/>
      <p:bldP spid="494" grpId="0" animBg="1" advAuto="0"/>
      <p:bldP spid="495" grpId="0" animBg="1" advAuto="0"/>
      <p:bldP spid="496" grpId="0" animBg="1" advAuto="0"/>
      <p:bldP spid="497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uppierung 28"/>
          <p:cNvGrpSpPr/>
          <p:nvPr/>
        </p:nvGrpSpPr>
        <p:grpSpPr>
          <a:xfrm>
            <a:off x="5749808" y="865508"/>
            <a:ext cx="3189560" cy="3318682"/>
            <a:chOff x="853591" y="2492938"/>
            <a:chExt cx="3079352" cy="3256926"/>
          </a:xfrm>
        </p:grpSpPr>
        <p:grpSp>
          <p:nvGrpSpPr>
            <p:cNvPr id="38" name="Group 7"/>
            <p:cNvGrpSpPr>
              <a:grpSpLocks/>
            </p:cNvGrpSpPr>
            <p:nvPr/>
          </p:nvGrpSpPr>
          <p:grpSpPr bwMode="auto">
            <a:xfrm>
              <a:off x="853591" y="2492938"/>
              <a:ext cx="3079352" cy="3256926"/>
              <a:chOff x="18" y="952"/>
              <a:chExt cx="2494" cy="2709"/>
            </a:xfrm>
          </p:grpSpPr>
          <p:pic>
            <p:nvPicPr>
              <p:cNvPr id="43" name="Picture 8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70" t="8396" r="9558" b="6556"/>
              <a:stretch/>
            </p:blipFill>
            <p:spPr bwMode="auto">
              <a:xfrm>
                <a:off x="18" y="952"/>
                <a:ext cx="2494" cy="25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" name="Text Box 10"/>
              <p:cNvSpPr txBox="1">
                <a:spLocks noChangeArrowheads="1"/>
              </p:cNvSpPr>
              <p:nvPr/>
            </p:nvSpPr>
            <p:spPr bwMode="auto">
              <a:xfrm>
                <a:off x="1968" y="3360"/>
                <a:ext cx="251" cy="301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/>
                  <a:t>x</a:t>
                </a:r>
                <a:endParaRPr lang="de-DE"/>
              </a:p>
            </p:txBody>
          </p:sp>
        </p:grpSp>
        <p:sp>
          <p:nvSpPr>
            <p:cNvPr id="39" name="Rechteck 38"/>
            <p:cNvSpPr/>
            <p:nvPr/>
          </p:nvSpPr>
          <p:spPr>
            <a:xfrm>
              <a:off x="2650657" y="2665330"/>
              <a:ext cx="540000" cy="2682000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3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hteck 39"/>
            <p:cNvSpPr/>
            <p:nvPr/>
          </p:nvSpPr>
          <p:spPr>
            <a:xfrm>
              <a:off x="3205217" y="2665331"/>
              <a:ext cx="439200" cy="268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2598513" y="4720440"/>
              <a:ext cx="641660" cy="513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RHIC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pp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3154212" y="4510722"/>
              <a:ext cx="536813" cy="724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DIS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&amp;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pp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</p:grpSp>
      <p:pic>
        <p:nvPicPr>
          <p:cNvPr id="25" name="Bild 24"/>
          <p:cNvPicPr>
            <a:picLocks noChangeAspect="1"/>
          </p:cNvPicPr>
          <p:nvPr/>
        </p:nvPicPr>
        <p:blipFill>
          <a:blip r:embed="rId4">
            <a:clrChange>
              <a:clrFrom>
                <a:srgbClr val="F0F2F7"/>
              </a:clrFrom>
              <a:clrTo>
                <a:srgbClr val="F0F2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839665" cy="584963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1160019" y="-69906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541" y="888614"/>
            <a:ext cx="402529" cy="567669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-29313" y="621256"/>
            <a:ext cx="92305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significant experimental and theoretical progress in past 25+ years, yet many unknowns …</a:t>
            </a:r>
            <a:endParaRPr lang="en-US" sz="1600" b="1" dirty="0"/>
          </a:p>
        </p:txBody>
      </p:sp>
      <p:cxnSp>
        <p:nvCxnSpPr>
          <p:cNvPr id="46" name="Gerade Verbindung mit Pfeil 45"/>
          <p:cNvCxnSpPr/>
          <p:nvPr/>
        </p:nvCxnSpPr>
        <p:spPr>
          <a:xfrm rot="5400000">
            <a:off x="7710106" y="2417399"/>
            <a:ext cx="481297" cy="1588"/>
          </a:xfrm>
          <a:prstGeom prst="straightConnector1">
            <a:avLst/>
          </a:prstGeom>
          <a:ln w="44450">
            <a:solidFill>
              <a:srgbClr val="E5291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 rot="5400000" flipH="1" flipV="1">
            <a:off x="7734882" y="3008037"/>
            <a:ext cx="428570" cy="1587"/>
          </a:xfrm>
          <a:prstGeom prst="straightConnector1">
            <a:avLst/>
          </a:prstGeom>
          <a:ln w="44450">
            <a:solidFill>
              <a:srgbClr val="E5291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 rot="10800000">
            <a:off x="6848681" y="2758003"/>
            <a:ext cx="1008586" cy="794"/>
          </a:xfrm>
          <a:prstGeom prst="straightConnector1">
            <a:avLst/>
          </a:prstGeom>
          <a:ln w="44450">
            <a:solidFill>
              <a:srgbClr val="E5291F"/>
            </a:solidFill>
            <a:prstDash val="lgDashDot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287376" y="1389757"/>
            <a:ext cx="5442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400" dirty="0" smtClean="0"/>
              <a:t> till a year ago consistent with zero and huge uncertainties</a:t>
            </a:r>
            <a:endParaRPr lang="en-US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683330" y="926556"/>
            <a:ext cx="1304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Δg(x,Q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2000" b="1" dirty="0" smtClean="0">
                <a:solidFill>
                  <a:srgbClr val="0000FF"/>
                </a:solidFill>
              </a:rPr>
              <a:t>)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211664" y="2280545"/>
            <a:ext cx="5037667" cy="584776"/>
          </a:xfrm>
          <a:prstGeom prst="rect">
            <a:avLst/>
          </a:prstGeom>
          <a:solidFill>
            <a:srgbClr val="FFF7ED"/>
          </a:solidFill>
          <a:ln w="254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yet, full 1</a:t>
            </a:r>
            <a:r>
              <a:rPr lang="en-US" sz="1600" b="1" baseline="30000" dirty="0" smtClean="0"/>
              <a:t>st</a:t>
            </a:r>
            <a:r>
              <a:rPr lang="en-US" sz="1600" b="1" dirty="0" smtClean="0"/>
              <a:t> moment [proton spin sum]</a:t>
            </a:r>
          </a:p>
          <a:p>
            <a:pPr algn="ctr"/>
            <a:r>
              <a:rPr lang="en-US" sz="1600" b="1" dirty="0" smtClean="0"/>
              <a:t>will only be resolved by EIC</a:t>
            </a:r>
            <a:endParaRPr lang="en-US" sz="1400" b="1" dirty="0"/>
          </a:p>
        </p:txBody>
      </p:sp>
      <p:sp>
        <p:nvSpPr>
          <p:cNvPr id="54" name="Textfeld 53"/>
          <p:cNvSpPr txBox="1"/>
          <p:nvPr/>
        </p:nvSpPr>
        <p:spPr>
          <a:xfrm>
            <a:off x="287376" y="1743512"/>
            <a:ext cx="4608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400" dirty="0" smtClean="0"/>
              <a:t> RHIC</a:t>
            </a:r>
            <a:r>
              <a:rPr lang="en-US" sz="1400" dirty="0"/>
              <a:t> </a:t>
            </a:r>
            <a:r>
              <a:rPr lang="en-US" sz="1400" dirty="0" smtClean="0"/>
              <a:t>can extend </a:t>
            </a:r>
            <a:r>
              <a:rPr lang="en-US" sz="1400" dirty="0" smtClean="0">
                <a:solidFill>
                  <a:srgbClr val="0000FF"/>
                </a:solidFill>
              </a:rPr>
              <a:t>x</a:t>
            </a:r>
            <a:r>
              <a:rPr lang="en-US" sz="1400" dirty="0" smtClean="0"/>
              <a:t> range &amp; reduce uncertainties </a:t>
            </a:r>
          </a:p>
          <a:p>
            <a:r>
              <a:rPr lang="en-US" sz="1400" dirty="0" smtClean="0"/>
              <a:t>  [500 </a:t>
            </a:r>
            <a:r>
              <a:rPr lang="en-US" sz="1400" dirty="0" err="1" smtClean="0"/>
              <a:t>GeV</a:t>
            </a:r>
            <a:r>
              <a:rPr lang="en-US" sz="1400" dirty="0" smtClean="0"/>
              <a:t> running &amp; particle correlations]</a:t>
            </a:r>
            <a:endParaRPr lang="en-US" sz="1400" dirty="0"/>
          </a:p>
        </p:txBody>
      </p:sp>
      <p:sp>
        <p:nvSpPr>
          <p:cNvPr id="55" name="Textfeld 54"/>
          <p:cNvSpPr txBox="1"/>
          <p:nvPr/>
        </p:nvSpPr>
        <p:spPr>
          <a:xfrm>
            <a:off x="6089898" y="1167933"/>
            <a:ext cx="13946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cs typeface="Comic Sans MS"/>
              </a:rPr>
              <a:t>can hide one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  <a:cs typeface="Comic Sans MS"/>
              </a:rPr>
              <a:t>unit of   here</a:t>
            </a:r>
            <a:endParaRPr lang="en-US" sz="1400" b="1" dirty="0">
              <a:solidFill>
                <a:srgbClr val="FF0000"/>
              </a:solidFill>
              <a:cs typeface="Comic Sans MS"/>
            </a:endParaRPr>
          </a:p>
        </p:txBody>
      </p:sp>
      <p:pic>
        <p:nvPicPr>
          <p:cNvPr id="56" name="Bild 55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5236" y="1464743"/>
            <a:ext cx="114300" cy="165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400" dirty="0" err="1">
                <a:effectLst>
                  <a:reflection blurRad="6350" stA="50000" endA="50" endPos="50000" dist="12700" dir="5400000" sy="-100000" algn="bl" rotWithShape="0"/>
                </a:effectLst>
                <a:latin typeface="Comic Sans MS"/>
                <a:cs typeface="Comic Sans MS"/>
              </a:rPr>
              <a:t>helicity</a:t>
            </a:r>
            <a:r>
              <a:rPr lang="en-US" sz="2400" dirty="0">
                <a:effectLst>
                  <a:reflection blurRad="6350" stA="50000" endA="50" endPos="50000" dist="12700" dir="5400000" sy="-100000" algn="bl" rotWithShape="0"/>
                </a:effectLst>
                <a:latin typeface="Comic Sans MS"/>
                <a:cs typeface="Comic Sans MS"/>
              </a:rPr>
              <a:t> structure - open </a:t>
            </a:r>
            <a:r>
              <a:rPr lang="en-US" sz="2400" dirty="0" smtClean="0">
                <a:effectLst>
                  <a:reflection blurRad="6350" stA="50000" endA="50" endPos="50000" dist="12700" dir="5400000" sy="-100000" algn="bl" rotWithShape="0"/>
                </a:effectLst>
                <a:latin typeface="Comic Sans MS"/>
                <a:cs typeface="Comic Sans MS"/>
              </a:rPr>
              <a:t>questions</a:t>
            </a:r>
            <a:endParaRPr lang="en-US" sz="2400" dirty="0">
              <a:effectLst>
                <a:reflection blurRad="6350" stA="50000" endA="50" endPos="50000" dist="12700" dir="5400000" sy="-100000" algn="bl" rotWithShape="0"/>
              </a:effectLst>
            </a:endParaRPr>
          </a:p>
        </p:txBody>
      </p:sp>
      <p:pic>
        <p:nvPicPr>
          <p:cNvPr id="27" name="Bild 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1520" y="3541503"/>
            <a:ext cx="402529" cy="567669"/>
          </a:xfrm>
          <a:prstGeom prst="rect">
            <a:avLst/>
          </a:prstGeom>
        </p:spPr>
      </p:pic>
      <p:sp>
        <p:nvSpPr>
          <p:cNvPr id="28" name="Textfeld 58"/>
          <p:cNvSpPr txBox="1"/>
          <p:nvPr/>
        </p:nvSpPr>
        <p:spPr>
          <a:xfrm>
            <a:off x="2280596" y="3578679"/>
            <a:ext cx="25136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∫</a:t>
            </a:r>
            <a:r>
              <a:rPr lang="en-US" sz="2000" b="1" dirty="0" err="1" smtClean="0">
                <a:solidFill>
                  <a:srgbClr val="0000FF"/>
                </a:solidFill>
              </a:rPr>
              <a:t>Δq</a:t>
            </a:r>
            <a:r>
              <a:rPr lang="en-US" sz="2000" baseline="-25000" dirty="0" err="1">
                <a:solidFill>
                  <a:srgbClr val="0000FF"/>
                </a:solidFill>
              </a:rPr>
              <a:t>f</a:t>
            </a:r>
            <a:r>
              <a:rPr lang="en-US" sz="2000" b="1" dirty="0" smtClean="0">
                <a:solidFill>
                  <a:srgbClr val="0000FF"/>
                </a:solidFill>
              </a:rPr>
              <a:t> (x,Q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2000" b="1" dirty="0" smtClean="0">
                <a:solidFill>
                  <a:srgbClr val="0000FF"/>
                </a:solidFill>
              </a:rPr>
              <a:t>) ~30%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2" name="Textfeld 64"/>
          <p:cNvSpPr txBox="1"/>
          <p:nvPr/>
        </p:nvSpPr>
        <p:spPr>
          <a:xfrm>
            <a:off x="1963244" y="4100664"/>
            <a:ext cx="461436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sz="1600" b="1" dirty="0" smtClean="0"/>
              <a:t>known: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quarks contribute much less to proton spin</a:t>
            </a:r>
          </a:p>
          <a:p>
            <a:r>
              <a:rPr lang="en-US" sz="1600" dirty="0" smtClean="0"/>
              <a:t>  than expected from quark models</a:t>
            </a:r>
          </a:p>
          <a:p>
            <a:r>
              <a:rPr lang="en-US" sz="1600" dirty="0" smtClean="0"/>
              <a:t> </a:t>
            </a:r>
            <a:r>
              <a:rPr lang="en-US" sz="1600" dirty="0"/>
              <a:t> </a:t>
            </a:r>
            <a:r>
              <a:rPr lang="en-US" sz="1400" b="1" dirty="0" smtClean="0"/>
              <a:t>large uncertainties in ΔΣ from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</a:t>
            </a:r>
            <a:r>
              <a:rPr lang="en-US" sz="1400" b="1" dirty="0" smtClean="0"/>
              <a:t>unmeasured small x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973832" y="5261708"/>
            <a:ext cx="5130665" cy="584776"/>
            <a:chOff x="3050254" y="5282873"/>
            <a:chExt cx="5130665" cy="584776"/>
          </a:xfrm>
        </p:grpSpPr>
        <p:sp>
          <p:nvSpPr>
            <p:cNvPr id="33" name="Textfeld 66"/>
            <p:cNvSpPr txBox="1"/>
            <p:nvPr/>
          </p:nvSpPr>
          <p:spPr>
            <a:xfrm>
              <a:off x="3050254" y="5282873"/>
              <a:ext cx="5130665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sz="1600" dirty="0" smtClean="0"/>
                <a:t> flavor separation not well known, </a:t>
              </a:r>
            </a:p>
            <a:p>
              <a:r>
                <a:rPr lang="en-US" sz="1600" dirty="0"/>
                <a:t> </a:t>
              </a:r>
              <a:r>
                <a:rPr lang="en-US" sz="1600" dirty="0" smtClean="0"/>
                <a:t> e.g., </a:t>
              </a:r>
              <a:r>
                <a:rPr lang="en-US" sz="1600" dirty="0" err="1" smtClean="0"/>
                <a:t>Δu</a:t>
              </a:r>
              <a:r>
                <a:rPr lang="en-US" sz="1600" dirty="0" smtClean="0"/>
                <a:t> - </a:t>
              </a:r>
              <a:r>
                <a:rPr lang="en-US" sz="1600" dirty="0" err="1" smtClean="0"/>
                <a:t>Δd</a:t>
              </a:r>
              <a:r>
                <a:rPr lang="en-US" sz="1600" dirty="0" smtClean="0"/>
                <a:t> </a:t>
              </a:r>
              <a:endParaRPr lang="en-US" sz="1200" dirty="0"/>
            </a:p>
          </p:txBody>
        </p:sp>
        <p:sp>
          <p:nvSpPr>
            <p:cNvPr id="34" name="Textfeld 76"/>
            <p:cNvSpPr txBox="1"/>
            <p:nvPr/>
          </p:nvSpPr>
          <p:spPr>
            <a:xfrm>
              <a:off x="3949269" y="531722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_</a:t>
              </a:r>
              <a:endParaRPr lang="en-US" dirty="0"/>
            </a:p>
          </p:txBody>
        </p:sp>
        <p:sp>
          <p:nvSpPr>
            <p:cNvPr id="35" name="Textfeld 77"/>
            <p:cNvSpPr txBox="1"/>
            <p:nvPr/>
          </p:nvSpPr>
          <p:spPr>
            <a:xfrm>
              <a:off x="4508484" y="528445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_</a:t>
              </a:r>
              <a:endParaRPr lang="en-US" dirty="0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EIC-TF Meeting October 23rd 2014 </a:t>
            </a:r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5982784" y="4571131"/>
            <a:ext cx="3192967" cy="2329201"/>
            <a:chOff x="-1" y="3175006"/>
            <a:chExt cx="3192967" cy="232920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1" y="3257584"/>
              <a:ext cx="3164417" cy="202898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28079" y="3175006"/>
              <a:ext cx="28648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800" b="0" dirty="0" smtClean="0"/>
                <a:t>LHPC 2010 </a:t>
              </a:r>
              <a:r>
                <a:rPr lang="hu-HU" sz="800" b="0" dirty="0"/>
                <a:t>Phys. Rev. D82 094502 (Preprint 1001.3620)</a:t>
              </a:r>
              <a:endParaRPr lang="en-US" sz="800" dirty="0"/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476250" y="3608922"/>
              <a:ext cx="137583" cy="201084"/>
            </a:xfrm>
            <a:prstGeom prst="ellipse">
              <a:avLst/>
            </a:prstGeom>
            <a:noFill/>
            <a:ln w="1905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480483" y="4692656"/>
              <a:ext cx="137583" cy="201084"/>
            </a:xfrm>
            <a:prstGeom prst="ellipse">
              <a:avLst/>
            </a:prstGeom>
            <a:noFill/>
            <a:ln w="1905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>
              <a:off x="560917" y="4910672"/>
              <a:ext cx="63500" cy="40216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391585" y="5196430"/>
              <a:ext cx="5983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FF"/>
                  </a:solidFill>
                </a:rPr>
                <a:t>Data</a:t>
              </a:r>
              <a:endParaRPr lang="en-US" sz="1400" dirty="0">
                <a:solidFill>
                  <a:srgbClr val="FF00FF"/>
                </a:solidFill>
              </a:endParaRPr>
            </a:p>
          </p:txBody>
        </p:sp>
      </p:grpSp>
      <p:pic>
        <p:nvPicPr>
          <p:cNvPr id="52" name="Bild 1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98" y="3450995"/>
            <a:ext cx="1965960" cy="2387600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658951"/>
              </p:ext>
            </p:extLst>
          </p:nvPr>
        </p:nvGraphicFramePr>
        <p:xfrm>
          <a:off x="353484" y="3824816"/>
          <a:ext cx="858244" cy="36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761" name="Equation" r:id="rId9" imgW="952500" imgH="406400" progId="Equation.DSMT4">
                  <p:embed/>
                </p:oleObj>
              </mc:Choice>
              <mc:Fallback>
                <p:oleObj name="Equation" r:id="rId9" imgW="952500" imgH="40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53484" y="3824816"/>
                        <a:ext cx="858244" cy="366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4653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4628" t="12196"/>
          <a:stretch/>
        </p:blipFill>
        <p:spPr>
          <a:xfrm>
            <a:off x="4703615" y="1212264"/>
            <a:ext cx="4069714" cy="2667345"/>
          </a:xfrm>
          <a:prstGeom prst="rect">
            <a:avLst/>
          </a:prstGeom>
        </p:spPr>
      </p:pic>
      <p:pic>
        <p:nvPicPr>
          <p:cNvPr id="19469" name="Bild 9" descr="latex-image-1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65085" y="1343207"/>
            <a:ext cx="1249680" cy="17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914400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anchor="b">
            <a:sp3d extrusionH="12700">
              <a:extrusionClr>
                <a:schemeClr val="bg1"/>
              </a:extrusionClr>
            </a:sp3d>
          </a:bodyPr>
          <a:lstStyle/>
          <a:p>
            <a:pPr algn="ctr" defTabSz="914400" fontAlgn="auto">
              <a:lnSpc>
                <a:spcPts val="5600"/>
              </a:lnSpc>
              <a:spcAft>
                <a:spcPts val="0"/>
              </a:spcAft>
              <a:defRPr/>
            </a:pPr>
            <a:endParaRPr lang="en-US" sz="2600" b="1" dirty="0"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Comic Sans MS"/>
              <a:ea typeface="+mj-ea"/>
              <a:cs typeface="Comic Sans MS"/>
            </a:endParaRPr>
          </a:p>
        </p:txBody>
      </p:sp>
      <p:sp>
        <p:nvSpPr>
          <p:cNvPr id="19459" name="Textfeld 2"/>
          <p:cNvSpPr txBox="1">
            <a:spLocks noChangeArrowheads="1"/>
          </p:cNvSpPr>
          <p:nvPr/>
        </p:nvSpPr>
        <p:spPr bwMode="auto">
          <a:xfrm>
            <a:off x="23812" y="673100"/>
            <a:ext cx="9323388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strangeness was identified to be one of the least known quantities </a:t>
            </a:r>
          </a:p>
          <a:p>
            <a:r>
              <a:rPr lang="en-US" sz="1600" dirty="0">
                <a:latin typeface="Comic Sans MS" charset="0"/>
                <a:ea typeface="Comic Sans MS" charset="0"/>
                <a:cs typeface="Comic Sans MS" charset="0"/>
              </a:rPr>
              <a:t>– both </a:t>
            </a:r>
            <a:r>
              <a:rPr lang="en-US" sz="1600" dirty="0" err="1">
                <a:latin typeface="Comic Sans MS" charset="0"/>
                <a:ea typeface="Comic Sans MS" charset="0"/>
                <a:cs typeface="Comic Sans MS" charset="0"/>
              </a:rPr>
              <a:t>unpolarized</a:t>
            </a:r>
            <a:r>
              <a:rPr lang="en-US" sz="1600" dirty="0">
                <a:latin typeface="Comic Sans MS" charset="0"/>
                <a:ea typeface="Comic Sans MS" charset="0"/>
                <a:cs typeface="Comic Sans MS" charset="0"/>
              </a:rPr>
              <a:t> and </a:t>
            </a:r>
            <a:r>
              <a:rPr lang="en-US" sz="1600" dirty="0" smtClean="0">
                <a:latin typeface="Comic Sans MS" charset="0"/>
                <a:ea typeface="Comic Sans MS" charset="0"/>
                <a:cs typeface="Comic Sans MS" charset="0"/>
              </a:rPr>
              <a:t>polarized</a:t>
            </a:r>
            <a:endParaRPr lang="en-US" dirty="0">
              <a:latin typeface="Corbel" charset="0"/>
            </a:endParaRPr>
          </a:p>
        </p:txBody>
      </p:sp>
      <p:cxnSp>
        <p:nvCxnSpPr>
          <p:cNvPr id="14" name="Gerade Verbindung 13"/>
          <p:cNvCxnSpPr/>
          <p:nvPr/>
        </p:nvCxnSpPr>
        <p:spPr bwMode="auto">
          <a:xfrm flipH="1" flipV="1">
            <a:off x="6055828" y="1941277"/>
            <a:ext cx="12673" cy="157932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 bwMode="auto">
          <a:xfrm>
            <a:off x="6068500" y="2501910"/>
            <a:ext cx="571500" cy="1587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74" name="Textfeld 16"/>
          <p:cNvSpPr txBox="1">
            <a:spLocks noChangeArrowheads="1"/>
          </p:cNvSpPr>
          <p:nvPr/>
        </p:nvSpPr>
        <p:spPr bwMode="auto">
          <a:xfrm>
            <a:off x="6016265" y="1985201"/>
            <a:ext cx="6772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latin typeface="Comic Sans MS" charset="0"/>
                <a:ea typeface="Comic Sans MS" charset="0"/>
                <a:cs typeface="Comic Sans MS" charset="0"/>
              </a:rPr>
              <a:t>SIDIS</a:t>
            </a:r>
          </a:p>
          <a:p>
            <a:pPr algn="ctr"/>
            <a:r>
              <a:rPr lang="en-US" sz="1200" dirty="0" smtClean="0">
                <a:latin typeface="Comic Sans MS" charset="0"/>
                <a:ea typeface="Comic Sans MS" charset="0"/>
                <a:cs typeface="Comic Sans MS" charset="0"/>
              </a:rPr>
              <a:t>data</a:t>
            </a:r>
            <a:endParaRPr lang="en-US" sz="12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9475" name="Textfeld 17"/>
          <p:cNvSpPr txBox="1">
            <a:spLocks noChangeArrowheads="1"/>
          </p:cNvSpPr>
          <p:nvPr/>
        </p:nvSpPr>
        <p:spPr bwMode="auto">
          <a:xfrm>
            <a:off x="3848344" y="3909153"/>
            <a:ext cx="5506636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Remarks/Caveats: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400" dirty="0" smtClean="0"/>
              <a:t> SIDIS analysis</a:t>
            </a:r>
            <a:r>
              <a:rPr lang="en-US" sz="1400" dirty="0"/>
              <a:t> </a:t>
            </a:r>
            <a:r>
              <a:rPr lang="en-US" sz="1400" dirty="0" smtClean="0"/>
              <a:t>depends</a:t>
            </a:r>
            <a:r>
              <a:rPr lang="en-US" sz="1400" dirty="0"/>
              <a:t> </a:t>
            </a:r>
            <a:r>
              <a:rPr lang="en-US" sz="1400" dirty="0" smtClean="0"/>
              <a:t>on</a:t>
            </a:r>
            <a:r>
              <a:rPr lang="en-US" sz="1400" dirty="0"/>
              <a:t> </a:t>
            </a:r>
            <a:r>
              <a:rPr lang="en-US" sz="1400" dirty="0" smtClean="0"/>
              <a:t>s </a:t>
            </a:r>
            <a:r>
              <a:rPr lang="en-US" sz="1400" dirty="0" smtClean="0">
                <a:sym typeface="Wingdings"/>
              </a:rPr>
              <a:t></a:t>
            </a:r>
            <a:r>
              <a:rPr lang="en-US" sz="1400" dirty="0" smtClean="0"/>
              <a:t>K fragmentation</a:t>
            </a:r>
            <a:endParaRPr lang="en-US" sz="14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400" dirty="0" smtClean="0"/>
              <a:t> DSSV global</a:t>
            </a:r>
            <a:r>
              <a:rPr lang="en-US" sz="1400" dirty="0"/>
              <a:t> </a:t>
            </a:r>
            <a:r>
              <a:rPr lang="en-US" sz="1400" dirty="0" smtClean="0"/>
              <a:t>fit</a:t>
            </a:r>
            <a:r>
              <a:rPr lang="en-US" sz="1400" dirty="0"/>
              <a:t> </a:t>
            </a:r>
            <a:r>
              <a:rPr lang="en-US" sz="1400" dirty="0" smtClean="0"/>
              <a:t>finds</a:t>
            </a:r>
            <a:r>
              <a:rPr lang="en-US" sz="1400" dirty="0"/>
              <a:t> </a:t>
            </a:r>
            <a:r>
              <a:rPr lang="en-US" sz="1400" dirty="0" smtClean="0"/>
              <a:t>no</a:t>
            </a:r>
            <a:r>
              <a:rPr lang="en-US" sz="1400" dirty="0"/>
              <a:t> </a:t>
            </a:r>
            <a:r>
              <a:rPr lang="en-US" sz="1400" dirty="0" smtClean="0"/>
              <a:t>tension</a:t>
            </a:r>
            <a:r>
              <a:rPr lang="en-US" sz="1400" dirty="0"/>
              <a:t> </a:t>
            </a:r>
            <a:r>
              <a:rPr lang="en-US" sz="1400" dirty="0" smtClean="0"/>
              <a:t>between</a:t>
            </a:r>
            <a:r>
              <a:rPr lang="en-US" sz="1400" dirty="0"/>
              <a:t> </a:t>
            </a:r>
            <a:r>
              <a:rPr lang="en-US" sz="1400" dirty="0" smtClean="0"/>
              <a:t>DIS</a:t>
            </a:r>
            <a:r>
              <a:rPr lang="en-US" sz="1400" dirty="0"/>
              <a:t> </a:t>
            </a:r>
            <a:r>
              <a:rPr lang="en-US" sz="1400" dirty="0" smtClean="0"/>
              <a:t>and</a:t>
            </a:r>
            <a:r>
              <a:rPr lang="en-US" sz="1400" dirty="0"/>
              <a:t> </a:t>
            </a:r>
            <a:r>
              <a:rPr lang="en-US" sz="1400" dirty="0" smtClean="0"/>
              <a:t>SIDIS</a:t>
            </a:r>
            <a:endParaRPr lang="en-US" sz="14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400" dirty="0" smtClean="0"/>
              <a:t> NNPDF allows</a:t>
            </a:r>
            <a:r>
              <a:rPr lang="en-US" sz="1400" dirty="0"/>
              <a:t> </a:t>
            </a:r>
            <a:r>
              <a:rPr lang="en-US" sz="1400" dirty="0" smtClean="0"/>
              <a:t>for</a:t>
            </a:r>
            <a:r>
              <a:rPr lang="en-US" sz="1400" dirty="0"/>
              <a:t> </a:t>
            </a:r>
            <a:r>
              <a:rPr lang="en-US" sz="1400" dirty="0" smtClean="0"/>
              <a:t>30% error</a:t>
            </a:r>
            <a:r>
              <a:rPr lang="en-US" sz="1400" dirty="0"/>
              <a:t> </a:t>
            </a:r>
            <a:r>
              <a:rPr lang="en-US" sz="1400" dirty="0" smtClean="0"/>
              <a:t>on</a:t>
            </a:r>
            <a:r>
              <a:rPr lang="en-US" sz="1400" dirty="0"/>
              <a:t> </a:t>
            </a:r>
            <a:r>
              <a:rPr lang="en-US" sz="1400" dirty="0" smtClean="0"/>
              <a:t>3F-D=0.585±0.025 </a:t>
            </a:r>
          </a:p>
          <a:p>
            <a:pPr>
              <a:buClr>
                <a:srgbClr val="0000FF"/>
              </a:buClr>
            </a:pPr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  </a:t>
            </a:r>
            <a:r>
              <a:rPr lang="en-US" sz="1400" dirty="0" smtClean="0"/>
              <a:t> no</a:t>
            </a:r>
            <a:r>
              <a:rPr lang="en-US" sz="1400" dirty="0"/>
              <a:t> </a:t>
            </a:r>
            <a:r>
              <a:rPr lang="en-US" sz="1400" dirty="0" smtClean="0"/>
              <a:t>big</a:t>
            </a:r>
            <a:r>
              <a:rPr lang="en-US" sz="1400" dirty="0"/>
              <a:t> </a:t>
            </a:r>
            <a:r>
              <a:rPr lang="en-US" sz="1400" dirty="0" smtClean="0"/>
              <a:t>impact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400" dirty="0" smtClean="0"/>
              <a:t> how </a:t>
            </a:r>
            <a:r>
              <a:rPr lang="en-US" sz="1400" dirty="0"/>
              <a:t>well do we know </a:t>
            </a:r>
            <a:r>
              <a:rPr lang="en-US" sz="1400" dirty="0" err="1"/>
              <a:t>unpolarized</a:t>
            </a:r>
            <a:r>
              <a:rPr lang="en-US" sz="1400" dirty="0"/>
              <a:t> s(x)</a:t>
            </a:r>
            <a:r>
              <a:rPr lang="en-US" sz="1400" dirty="0" smtClean="0"/>
              <a:t>?</a:t>
            </a:r>
            <a:endParaRPr lang="en-US" sz="14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400" dirty="0" smtClean="0"/>
              <a:t> lattice finds</a:t>
            </a:r>
            <a:r>
              <a:rPr lang="en-US" sz="1400" dirty="0"/>
              <a:t> </a:t>
            </a:r>
            <a:r>
              <a:rPr lang="en-US" sz="1400" dirty="0" smtClean="0"/>
              <a:t>small</a:t>
            </a:r>
            <a:r>
              <a:rPr lang="en-US" sz="1400" dirty="0"/>
              <a:t> </a:t>
            </a:r>
            <a:r>
              <a:rPr lang="en-US" sz="1400" dirty="0" smtClean="0"/>
              <a:t>strangeness</a:t>
            </a:r>
            <a:endParaRPr lang="en-US" sz="14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ym typeface="Wingdings"/>
              </a:rPr>
              <a:t>   </a:t>
            </a:r>
            <a:r>
              <a:rPr lang="en-US" sz="1400" dirty="0" smtClean="0"/>
              <a:t> large</a:t>
            </a:r>
            <a:r>
              <a:rPr lang="en-US" sz="1400" dirty="0"/>
              <a:t> </a:t>
            </a:r>
            <a:r>
              <a:rPr lang="en-US" sz="1400" dirty="0" smtClean="0"/>
              <a:t>breaking</a:t>
            </a:r>
            <a:r>
              <a:rPr lang="en-US" sz="1400" dirty="0"/>
              <a:t> </a:t>
            </a:r>
            <a:r>
              <a:rPr lang="en-US" sz="1400" dirty="0" smtClean="0"/>
              <a:t>of</a:t>
            </a:r>
            <a:r>
              <a:rPr lang="en-US" sz="1400" dirty="0"/>
              <a:t> </a:t>
            </a:r>
            <a:r>
              <a:rPr lang="en-US" sz="1400" dirty="0" smtClean="0"/>
              <a:t>3F-D relation</a:t>
            </a:r>
          </a:p>
          <a:p>
            <a:pPr>
              <a:buClr>
                <a:srgbClr val="0000FF"/>
              </a:buClr>
            </a:pPr>
            <a:r>
              <a:rPr lang="en-US" sz="1200" dirty="0" smtClean="0">
                <a:solidFill>
                  <a:srgbClr val="0000FF"/>
                </a:solidFill>
              </a:rPr>
              <a:t>   </a:t>
            </a:r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Bali et al. </a:t>
            </a:r>
            <a:r>
              <a:rPr lang="en-US" sz="1200" dirty="0">
                <a:solidFill>
                  <a:srgbClr val="0000FF"/>
                </a:solidFill>
              </a:rPr>
              <a:t>1112.3354</a:t>
            </a:r>
          </a:p>
        </p:txBody>
      </p:sp>
      <p:sp>
        <p:nvSpPr>
          <p:cNvPr id="20" name="Textfeld 19"/>
          <p:cNvSpPr txBox="1">
            <a:spLocks noChangeArrowheads="1"/>
          </p:cNvSpPr>
          <p:nvPr/>
        </p:nvSpPr>
        <p:spPr bwMode="auto">
          <a:xfrm>
            <a:off x="671692" y="6008387"/>
            <a:ext cx="7677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latin typeface="Comic Sans MS" charset="0"/>
                <a:ea typeface="Comic Sans MS" charset="0"/>
                <a:cs typeface="Comic Sans MS" charset="0"/>
              </a:rPr>
              <a:t>we really need to determine it ! </a:t>
            </a:r>
            <a:r>
              <a:rPr lang="en-US" sz="1600" b="1" dirty="0">
                <a:latin typeface="Comic Sans MS" charset="0"/>
                <a:ea typeface="Comic Sans MS" charset="0"/>
                <a:cs typeface="Comic Sans MS" charset="0"/>
              </a:rPr>
              <a:t>(as well as their </a:t>
            </a:r>
            <a:r>
              <a:rPr lang="en-US" sz="1600" b="1" dirty="0" err="1">
                <a:latin typeface="Comic Sans MS" charset="0"/>
                <a:ea typeface="Comic Sans MS" charset="0"/>
                <a:cs typeface="Comic Sans MS" charset="0"/>
              </a:rPr>
              <a:t>u,d</a:t>
            </a:r>
            <a:r>
              <a:rPr lang="en-US" sz="1600" b="1" dirty="0">
                <a:latin typeface="Comic Sans MS" charset="0"/>
                <a:ea typeface="Comic Sans MS" charset="0"/>
                <a:cs typeface="Comic Sans MS" charset="0"/>
              </a:rPr>
              <a:t> quark colleagues)</a:t>
            </a: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2400" dirty="0" smtClean="0"/>
              <a:t>IS Strangeness STRANGE ? </a:t>
            </a:r>
            <a:endParaRPr lang="en-US" sz="2400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EIC-TF Meeting October 23rd 2014 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51F1B-CFB1-C34C-B14F-6886EAB095EE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74982" y="1305750"/>
            <a:ext cx="3948577" cy="3598981"/>
            <a:chOff x="-54367" y="2036666"/>
            <a:chExt cx="3948577" cy="3598981"/>
          </a:xfrm>
        </p:grpSpPr>
        <p:grpSp>
          <p:nvGrpSpPr>
            <p:cNvPr id="3" name="Gruppierung 23"/>
            <p:cNvGrpSpPr>
              <a:grpSpLocks/>
            </p:cNvGrpSpPr>
            <p:nvPr/>
          </p:nvGrpSpPr>
          <p:grpSpPr bwMode="auto">
            <a:xfrm>
              <a:off x="-54367" y="2036666"/>
              <a:ext cx="3948577" cy="3598981"/>
              <a:chOff x="-53893" y="2036678"/>
              <a:chExt cx="3948502" cy="3598839"/>
            </a:xfrm>
          </p:grpSpPr>
          <p:pic>
            <p:nvPicPr>
              <p:cNvPr id="19463" name="Bild 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53893" y="2036678"/>
                <a:ext cx="3948502" cy="266988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66" name="Textfeld 18"/>
              <p:cNvSpPr txBox="1">
                <a:spLocks noChangeArrowheads="1"/>
              </p:cNvSpPr>
              <p:nvPr/>
            </p:nvSpPr>
            <p:spPr bwMode="auto">
              <a:xfrm>
                <a:off x="2062" y="4973823"/>
                <a:ext cx="3518848" cy="6616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Aft>
                    <a:spcPts val="600"/>
                  </a:spcAft>
                  <a:buFont typeface="Arial" charset="0"/>
                  <a:buChar char="•"/>
                </a:pPr>
                <a:r>
                  <a:rPr lang="en-US" sz="1600" dirty="0">
                    <a:latin typeface="Corbel" charset="0"/>
                  </a:rPr>
                  <a:t> </a:t>
                </a:r>
                <a:r>
                  <a:rPr lang="en-US" sz="1600" dirty="0" smtClean="0">
                    <a:latin typeface="Corbel" charset="0"/>
                  </a:rPr>
                  <a:t>still </a:t>
                </a:r>
                <a:r>
                  <a:rPr lang="en-US" sz="1600" dirty="0" smtClean="0">
                    <a:latin typeface="Comic Sans MS" charset="0"/>
                    <a:ea typeface="Comic Sans MS" charset="0"/>
                    <a:cs typeface="Comic Sans MS" charset="0"/>
                  </a:rPr>
                  <a:t>uncertainties not super small</a:t>
                </a:r>
                <a:endParaRPr lang="en-US" sz="1600" dirty="0">
                  <a:latin typeface="Comic Sans MS" charset="0"/>
                  <a:ea typeface="Comic Sans MS" charset="0"/>
                  <a:cs typeface="Comic Sans MS" charset="0"/>
                </a:endParaRPr>
              </a:p>
              <a:p>
                <a:pPr>
                  <a:spcAft>
                    <a:spcPts val="600"/>
                  </a:spcAft>
                  <a:buFont typeface="Arial" charset="0"/>
                  <a:buChar char="•"/>
                </a:pPr>
                <a:r>
                  <a:rPr lang="en-US" sz="1600" dirty="0"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600" b="1" dirty="0">
                    <a:latin typeface="Comic Sans MS" charset="0"/>
                    <a:ea typeface="Comic Sans MS" charset="0"/>
                    <a:cs typeface="Comic Sans MS" charset="0"/>
                  </a:rPr>
                  <a:t>hot topic:   </a:t>
                </a:r>
                <a:endParaRPr lang="en-US" b="1" dirty="0">
                  <a:latin typeface="Corbel" charset="0"/>
                </a:endParaRPr>
              </a:p>
            </p:txBody>
          </p:sp>
        </p:grpSp>
        <p:graphicFrame>
          <p:nvGraphicFramePr>
            <p:cNvPr id="32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14234941"/>
                </p:ext>
              </p:extLst>
            </p:nvPr>
          </p:nvGraphicFramePr>
          <p:xfrm>
            <a:off x="1354138" y="5373688"/>
            <a:ext cx="850900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1797" name="Equation" r:id="rId6" imgW="850900" imgH="228600" progId="Equation.3">
                    <p:embed/>
                  </p:oleObj>
                </mc:Choice>
                <mc:Fallback>
                  <p:oleObj name="Equation" r:id="rId6" imgW="8509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4138" y="5373688"/>
                          <a:ext cx="850900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7" name="Straight Arrow Connector 6"/>
          <p:cNvCxnSpPr/>
          <p:nvPr/>
        </p:nvCxnSpPr>
        <p:spPr bwMode="auto">
          <a:xfrm flipV="1">
            <a:off x="7713828" y="1835452"/>
            <a:ext cx="622602" cy="1881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8265876" y="1447431"/>
            <a:ext cx="706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from 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SIDIS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K-data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7783916" y="3116644"/>
            <a:ext cx="528996" cy="17683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FF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8232511" y="2963788"/>
            <a:ext cx="914358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FF00"/>
                </a:solidFill>
              </a:rPr>
              <a:t>indirectly </a:t>
            </a:r>
          </a:p>
          <a:p>
            <a:pPr algn="ctr"/>
            <a:r>
              <a:rPr lang="en-US" sz="1200" dirty="0" smtClean="0">
                <a:solidFill>
                  <a:srgbClr val="00FF00"/>
                </a:solidFill>
              </a:rPr>
              <a:t>from</a:t>
            </a:r>
          </a:p>
          <a:p>
            <a:pPr algn="ctr"/>
            <a:r>
              <a:rPr lang="en-US" sz="1200" dirty="0" smtClean="0">
                <a:solidFill>
                  <a:srgbClr val="00FF00"/>
                </a:solidFill>
              </a:rPr>
              <a:t>inclusive </a:t>
            </a:r>
          </a:p>
          <a:p>
            <a:pPr algn="ctr"/>
            <a:r>
              <a:rPr lang="en-US" sz="1200" dirty="0" smtClean="0">
                <a:solidFill>
                  <a:srgbClr val="00FF00"/>
                </a:solidFill>
              </a:rPr>
              <a:t>DIS-data</a:t>
            </a:r>
            <a:endParaRPr lang="en-US" sz="1200" dirty="0">
              <a:solidFill>
                <a:srgbClr val="00FF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 flipH="1">
            <a:off x="4715313" y="2763439"/>
            <a:ext cx="681085" cy="16553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794592" y="2658536"/>
            <a:ext cx="1032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moment</a:t>
            </a:r>
          </a:p>
          <a:p>
            <a:pPr algn="ctr"/>
            <a:r>
              <a:rPr lang="en-US" sz="1200" dirty="0" smtClean="0"/>
              <a:t>constrained </a:t>
            </a:r>
          </a:p>
          <a:p>
            <a:pPr algn="ctr"/>
            <a:r>
              <a:rPr lang="en-US" sz="1200" dirty="0" smtClean="0"/>
              <a:t>by 3F-D</a:t>
            </a:r>
            <a:endParaRPr lang="en-US" sz="1200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7456909"/>
              </p:ext>
            </p:extLst>
          </p:nvPr>
        </p:nvGraphicFramePr>
        <p:xfrm>
          <a:off x="3682187" y="3197532"/>
          <a:ext cx="13462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798" name="Equation" r:id="rId8" imgW="1346200" imgH="228600" progId="Equation.DSMT4">
                  <p:embed/>
                </p:oleObj>
              </mc:Choice>
              <mc:Fallback>
                <p:oleObj name="Equation" r:id="rId8" imgW="13462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682187" y="3197532"/>
                        <a:ext cx="13462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9047695"/>
              </p:ext>
            </p:extLst>
          </p:nvPr>
        </p:nvGraphicFramePr>
        <p:xfrm>
          <a:off x="5902318" y="5723021"/>
          <a:ext cx="25400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799" name="Equation" r:id="rId10" imgW="1828800" imgH="228600" progId="Equation.DSMT4">
                  <p:embed/>
                </p:oleObj>
              </mc:Choice>
              <mc:Fallback>
                <p:oleObj name="Equation" r:id="rId10" imgW="18288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902318" y="5723021"/>
                        <a:ext cx="25400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817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4" grpId="0"/>
      <p:bldP spid="19475" grpId="0"/>
      <p:bldP spid="20" grpId="0"/>
      <p:bldP spid="9" grpId="0"/>
      <p:bldP spid="3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20" y="521976"/>
            <a:ext cx="2661047" cy="344481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629831" y="1852084"/>
            <a:ext cx="14583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arXiv:</a:t>
            </a:r>
            <a:r>
              <a:rPr lang="en-US" sz="1200" dirty="0"/>
              <a:t>1405.5134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8201" y="2080685"/>
            <a:ext cx="3028950" cy="2800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Precision 2009 RHIC DATA</a:t>
            </a:r>
            <a:r>
              <a:rPr lang="en-US" dirty="0" smtClean="0">
                <a:sym typeface="Wingdings"/>
              </a:rPr>
              <a:t>∫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D</a:t>
            </a:r>
            <a:r>
              <a:rPr lang="en-US" cap="none" dirty="0" smtClean="0">
                <a:sym typeface="Wingdings"/>
              </a:rPr>
              <a:t>g</a:t>
            </a:r>
            <a:r>
              <a:rPr lang="en-US" dirty="0" smtClean="0">
                <a:sym typeface="Wingdings"/>
              </a:rPr>
              <a:t>(x)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EIC-TF Meeting October 23rd 2014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0" t="4899" r="2368" b="23563"/>
          <a:stretch/>
        </p:blipFill>
        <p:spPr>
          <a:xfrm>
            <a:off x="148167" y="4042832"/>
            <a:ext cx="3069166" cy="23132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16960" y="1473200"/>
            <a:ext cx="2676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DSSV: arXiv:0904.3821 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DSSV*: </a:t>
            </a:r>
            <a:r>
              <a:rPr lang="en-US" sz="1200" dirty="0" smtClean="0"/>
              <a:t>DSSV + all new (SI)DIS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DSSV:</a:t>
            </a:r>
            <a:r>
              <a:rPr lang="en-US" sz="1200" dirty="0" smtClean="0">
                <a:solidFill>
                  <a:srgbClr val="008000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DSSV*</a:t>
            </a:r>
            <a:r>
              <a:rPr lang="en-US" sz="1200" dirty="0" smtClean="0">
                <a:solidFill>
                  <a:srgbClr val="008000"/>
                </a:solidFill>
              </a:rPr>
              <a:t> </a:t>
            </a:r>
            <a:r>
              <a:rPr lang="en-US" sz="1200" dirty="0" smtClean="0"/>
              <a:t>&amp; RHIC 2009</a:t>
            </a:r>
            <a:endParaRPr lang="en-US" sz="12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6360160" y="2529840"/>
            <a:ext cx="2749471" cy="954107"/>
            <a:chOff x="4064000" y="4765040"/>
            <a:chExt cx="2749471" cy="954107"/>
          </a:xfrm>
        </p:grpSpPr>
        <p:sp>
          <p:nvSpPr>
            <p:cNvPr id="17" name="TextBox 16"/>
            <p:cNvSpPr txBox="1"/>
            <p:nvPr/>
          </p:nvSpPr>
          <p:spPr>
            <a:xfrm>
              <a:off x="4064000" y="4765040"/>
              <a:ext cx="274947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rgbClr val="0000FF"/>
                </a:buClr>
                <a:buFont typeface="Wingdings" charset="2"/>
                <a:buChar char="q"/>
              </a:pPr>
              <a:r>
                <a:rPr lang="en-US" sz="1400" dirty="0" smtClean="0"/>
                <a:t>strong constrain on</a:t>
              </a:r>
            </a:p>
            <a:p>
              <a:pPr marL="285750" indent="-285750">
                <a:buClr>
                  <a:srgbClr val="0000FF"/>
                </a:buClr>
                <a:buFont typeface="Wingdings" charset="2"/>
                <a:buChar char="q"/>
              </a:pPr>
              <a:r>
                <a:rPr lang="en-US" sz="1400" dirty="0" smtClean="0">
                  <a:solidFill>
                    <a:srgbClr val="0000FF"/>
                  </a:solidFill>
                </a:rPr>
                <a:t>first</a:t>
              </a:r>
            </a:p>
            <a:p>
              <a:pPr marL="285750" indent="-285750">
                <a:buClr>
                  <a:srgbClr val="0000FF"/>
                </a:buClr>
                <a:buFont typeface="Wingdings" charset="2"/>
                <a:buChar char="q"/>
              </a:pPr>
              <a:r>
                <a:rPr lang="en-US" sz="1400" dirty="0" smtClean="0"/>
                <a:t>completely consistent with </a:t>
              </a:r>
            </a:p>
            <a:p>
              <a:pPr>
                <a:buClr>
                  <a:srgbClr val="0000FF"/>
                </a:buClr>
              </a:pPr>
              <a:r>
                <a:rPr lang="en-US" sz="1400" dirty="0" smtClean="0">
                  <a:solidFill>
                    <a:srgbClr val="008000"/>
                  </a:solidFill>
                </a:rPr>
                <a:t>    </a:t>
              </a:r>
              <a:r>
                <a:rPr lang="en-US" sz="1400" dirty="0" smtClean="0">
                  <a:solidFill>
                    <a:srgbClr val="0000FF"/>
                  </a:solidFill>
                </a:rPr>
                <a:t>DSSV*</a:t>
              </a:r>
              <a:r>
                <a:rPr lang="en-US" sz="1400" dirty="0" smtClean="0">
                  <a:solidFill>
                    <a:srgbClr val="008000"/>
                  </a:solidFill>
                </a:rPr>
                <a:t> </a:t>
              </a:r>
              <a:r>
                <a:rPr lang="en-US" sz="1400" dirty="0" smtClean="0"/>
                <a:t>in </a:t>
              </a:r>
              <a:r>
                <a:rPr lang="en-US" sz="1400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90%  </a:t>
              </a:r>
              <a:r>
                <a:rPr lang="en-US" sz="1400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C.L</a:t>
              </a:r>
              <a:r>
                <a:rPr lang="en-US" sz="1400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.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graphicFrame>
          <p:nvGraphicFramePr>
            <p:cNvPr id="1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7407231"/>
                </p:ext>
              </p:extLst>
            </p:nvPr>
          </p:nvGraphicFramePr>
          <p:xfrm>
            <a:off x="6105525" y="4823778"/>
            <a:ext cx="571500" cy="241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729" name="Equation" r:id="rId6" imgW="571500" imgH="241300" progId="Equation.DSMT4">
                    <p:embed/>
                  </p:oleObj>
                </mc:Choice>
                <mc:Fallback>
                  <p:oleObj name="Equation" r:id="rId6" imgW="571500" imgH="2413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105525" y="4823778"/>
                          <a:ext cx="571500" cy="241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53757173"/>
                </p:ext>
              </p:extLst>
            </p:nvPr>
          </p:nvGraphicFramePr>
          <p:xfrm>
            <a:off x="4829175" y="5027613"/>
            <a:ext cx="787400" cy="241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730" name="Equation" r:id="rId8" imgW="787400" imgH="241300" progId="Equation.DSMT4">
                    <p:embed/>
                  </p:oleObj>
                </mc:Choice>
                <mc:Fallback>
                  <p:oleObj name="Equation" r:id="rId8" imgW="787400" imgH="2413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829175" y="5027613"/>
                          <a:ext cx="787400" cy="241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5" name="Group 24"/>
          <p:cNvGrpSpPr/>
          <p:nvPr/>
        </p:nvGrpSpPr>
        <p:grpSpPr>
          <a:xfrm>
            <a:off x="3135842" y="2987040"/>
            <a:ext cx="771093" cy="924560"/>
            <a:chOff x="3430482" y="2997200"/>
            <a:chExt cx="771093" cy="924560"/>
          </a:xfrm>
        </p:grpSpPr>
        <p:sp>
          <p:nvSpPr>
            <p:cNvPr id="12" name="AutoShape 49"/>
            <p:cNvSpPr>
              <a:spLocks noChangeArrowheads="1"/>
            </p:cNvSpPr>
            <p:nvPr/>
          </p:nvSpPr>
          <p:spPr bwMode="auto">
            <a:xfrm>
              <a:off x="3430482" y="3069416"/>
              <a:ext cx="733425" cy="852344"/>
            </a:xfrm>
            <a:prstGeom prst="curvedRightArrow">
              <a:avLst>
                <a:gd name="adj1" fmla="val 24848"/>
                <a:gd name="adj2" fmla="val 49697"/>
                <a:gd name="adj3" fmla="val 33333"/>
              </a:avLst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05200" y="2997200"/>
              <a:ext cx="6963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QCD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05200" y="3495040"/>
              <a:ext cx="4754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fit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27000" y="6085413"/>
            <a:ext cx="14583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>
                <a:hlinkClick r:id="rId10"/>
              </a:rPr>
              <a:t>arXiv:1402.6296</a:t>
            </a:r>
            <a:endParaRPr lang="en-US" sz="12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1"/>
          <a:srcRect l="3141" r="5635"/>
          <a:stretch/>
        </p:blipFill>
        <p:spPr>
          <a:xfrm>
            <a:off x="6392328" y="4022090"/>
            <a:ext cx="2741084" cy="2835910"/>
          </a:xfrm>
          <a:prstGeom prst="rect">
            <a:avLst/>
          </a:prstGeom>
        </p:spPr>
      </p:pic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2452466"/>
              </p:ext>
            </p:extLst>
          </p:nvPr>
        </p:nvGraphicFramePr>
        <p:xfrm>
          <a:off x="3335338" y="5057775"/>
          <a:ext cx="3049587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31" name="Equation" r:id="rId12" imgW="2590800" imgH="571500" progId="Equation.DSMT4">
                  <p:embed/>
                </p:oleObj>
              </mc:Choice>
              <mc:Fallback>
                <p:oleObj name="Equation" r:id="rId12" imgW="2590800" imgH="571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335338" y="5057775"/>
                        <a:ext cx="3049587" cy="669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3397250" y="5683259"/>
            <a:ext cx="2775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First time a significant</a:t>
            </a:r>
          </a:p>
          <a:p>
            <a:pPr algn="ctr"/>
            <a:r>
              <a:rPr lang="en-US" dirty="0" smtClean="0"/>
              <a:t>non-zero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g(x)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318254" y="3841749"/>
            <a:ext cx="2969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arXiv</a:t>
            </a:r>
            <a:r>
              <a:rPr lang="en-US" sz="1200" dirty="0" smtClean="0"/>
              <a:t>: 1404.4293, PRL 113, 012001 </a:t>
            </a:r>
            <a:endParaRPr lang="en-US" sz="12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241698" y="1482050"/>
            <a:ext cx="8617583" cy="4278094"/>
            <a:chOff x="241698" y="1482050"/>
            <a:chExt cx="8617583" cy="4278094"/>
          </a:xfrm>
        </p:grpSpPr>
        <p:grpSp>
          <p:nvGrpSpPr>
            <p:cNvPr id="38" name="Group 37"/>
            <p:cNvGrpSpPr/>
            <p:nvPr/>
          </p:nvGrpSpPr>
          <p:grpSpPr>
            <a:xfrm>
              <a:off x="241698" y="1482050"/>
              <a:ext cx="8470087" cy="4278094"/>
              <a:chOff x="357450" y="1270376"/>
              <a:chExt cx="8470087" cy="4278094"/>
            </a:xfrm>
          </p:grpSpPr>
          <p:sp>
            <p:nvSpPr>
              <p:cNvPr id="45" name="TextBox 44"/>
              <p:cNvSpPr txBox="1"/>
              <p:nvPr/>
            </p:nvSpPr>
            <p:spPr>
              <a:xfrm rot="20700000">
                <a:off x="357450" y="1270376"/>
                <a:ext cx="8470087" cy="4278094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FFFFFF"/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>
                <a:solidFill>
                  <a:srgbClr val="0000FF"/>
                </a:solidFill>
              </a:ln>
              <a:effectLst>
                <a:glow rad="101600">
                  <a:srgbClr val="0000FF">
                    <a:alpha val="75000"/>
                  </a:srgbClr>
                </a:glow>
              </a:effectLst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rgbClr val="322F31"/>
                    </a:solidFill>
                    <a:latin typeface="Comic Sans MS"/>
                    <a:cs typeface="Comic Sans MS"/>
                  </a:rPr>
                  <a:t>Getting significantly closer to understand the gluon contribution to the proton spin</a:t>
                </a:r>
              </a:p>
              <a:p>
                <a:pPr algn="ctr"/>
                <a:r>
                  <a:rPr lang="en-US" sz="1600" dirty="0" smtClean="0">
                    <a:solidFill>
                      <a:srgbClr val="0000FF"/>
                    </a:solidFill>
                    <a:latin typeface="Comic Sans MS"/>
                    <a:cs typeface="Comic Sans MS"/>
                  </a:rPr>
                  <a:t>BUT</a:t>
                </a:r>
              </a:p>
              <a:p>
                <a:pPr algn="ctr"/>
                <a:r>
                  <a:rPr lang="en-US" sz="1600" dirty="0" smtClean="0">
                    <a:solidFill>
                      <a:srgbClr val="322F31"/>
                    </a:solidFill>
                    <a:latin typeface="Comic Sans MS"/>
                    <a:cs typeface="Comic Sans MS"/>
                  </a:rPr>
                  <a:t>need to reduce low-x (&lt;10</a:t>
                </a:r>
                <a:r>
                  <a:rPr lang="en-US" sz="1600" baseline="30000" dirty="0" smtClean="0">
                    <a:solidFill>
                      <a:srgbClr val="322F31"/>
                    </a:solidFill>
                    <a:latin typeface="Comic Sans MS"/>
                    <a:cs typeface="Comic Sans MS"/>
                  </a:rPr>
                  <a:t>-2</a:t>
                </a:r>
                <a:r>
                  <a:rPr lang="en-US" sz="1600" dirty="0" smtClean="0">
                    <a:solidFill>
                      <a:srgbClr val="322F31"/>
                    </a:solidFill>
                    <a:latin typeface="Comic Sans MS"/>
                    <a:cs typeface="Comic Sans MS"/>
                  </a:rPr>
                  <a:t>) uncertainties for </a:t>
                </a:r>
                <a:r>
                  <a:rPr lang="en-US" sz="1600" dirty="0">
                    <a:sym typeface="Wingdings"/>
                  </a:rPr>
                  <a:t>∫</a:t>
                </a:r>
                <a:r>
                  <a:rPr lang="en-US" sz="1600" dirty="0">
                    <a:latin typeface="Symbol" charset="2"/>
                    <a:cs typeface="Symbol" charset="2"/>
                    <a:sym typeface="Wingdings"/>
                  </a:rPr>
                  <a:t>D</a:t>
                </a:r>
                <a:r>
                  <a:rPr lang="en-US" sz="1600" dirty="0">
                    <a:sym typeface="Wingdings"/>
                  </a:rPr>
                  <a:t>g(x</a:t>
                </a:r>
                <a:r>
                  <a:rPr lang="en-US" sz="1600" dirty="0" smtClean="0">
                    <a:sym typeface="Wingdings"/>
                  </a:rPr>
                  <a:t>)</a:t>
                </a:r>
              </a:p>
              <a:p>
                <a:pPr algn="ctr"/>
                <a:endParaRPr lang="en-US" sz="1600" dirty="0">
                  <a:sym typeface="Wingdings"/>
                </a:endParaRPr>
              </a:p>
              <a:p>
                <a:pPr algn="ctr"/>
                <a:endParaRPr lang="en-US" sz="1600" dirty="0" smtClean="0">
                  <a:sym typeface="Wingdings"/>
                </a:endParaRPr>
              </a:p>
              <a:p>
                <a:pPr algn="ctr"/>
                <a:endParaRPr lang="en-US" sz="1600" dirty="0">
                  <a:sym typeface="Wingdings"/>
                </a:endParaRPr>
              </a:p>
              <a:p>
                <a:pPr algn="ctr"/>
                <a:endParaRPr lang="en-US" sz="1600" dirty="0" smtClean="0">
                  <a:sym typeface="Wingdings"/>
                </a:endParaRPr>
              </a:p>
              <a:p>
                <a:pPr algn="ctr"/>
                <a:endParaRPr lang="en-US" sz="1600" dirty="0" smtClean="0">
                  <a:sym typeface="Wingdings"/>
                </a:endParaRPr>
              </a:p>
              <a:p>
                <a:pPr algn="ctr"/>
                <a:endParaRPr lang="en-US" sz="1600" dirty="0">
                  <a:sym typeface="Wingdings"/>
                </a:endParaRPr>
              </a:p>
              <a:p>
                <a:pPr algn="ctr"/>
                <a:endParaRPr lang="en-US" sz="1600" dirty="0" smtClean="0">
                  <a:sym typeface="Wingdings"/>
                </a:endParaRPr>
              </a:p>
              <a:p>
                <a:pPr algn="ctr"/>
                <a:endParaRPr lang="en-US" sz="1600" dirty="0">
                  <a:sym typeface="Wingdings"/>
                </a:endParaRPr>
              </a:p>
              <a:p>
                <a:pPr algn="ctr"/>
                <a:endParaRPr lang="en-US" sz="1600" dirty="0" smtClean="0">
                  <a:sym typeface="Wingdings"/>
                </a:endParaRPr>
              </a:p>
              <a:p>
                <a:pPr algn="ctr"/>
                <a:endParaRPr lang="en-US" sz="1600" dirty="0">
                  <a:sym typeface="Wingdings"/>
                </a:endParaRPr>
              </a:p>
              <a:p>
                <a:pPr algn="ctr"/>
                <a:endParaRPr lang="en-US" sz="1600" dirty="0" smtClean="0">
                  <a:sym typeface="Wingdings"/>
                </a:endParaRPr>
              </a:p>
              <a:p>
                <a:pPr algn="ctr"/>
                <a:endParaRPr lang="en-US" sz="1600" dirty="0">
                  <a:sym typeface="Wingdings"/>
                </a:endParaRPr>
              </a:p>
              <a:p>
                <a:pPr algn="ctr"/>
                <a:endParaRPr lang="en-US" sz="1600" dirty="0" smtClean="0">
                  <a:sym typeface="Wingdings"/>
                </a:endParaRPr>
              </a:p>
              <a:p>
                <a:pPr algn="ctr"/>
                <a:endParaRPr lang="en-US" sz="1600" dirty="0">
                  <a:sym typeface="Wingdings"/>
                </a:endParaRPr>
              </a:p>
            </p:txBody>
          </p:sp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 rot="20640000">
                <a:off x="3258873" y="2073973"/>
                <a:ext cx="3205422" cy="3166092"/>
              </a:xfrm>
              <a:prstGeom prst="rect">
                <a:avLst/>
              </a:prstGeom>
            </p:spPr>
          </p:pic>
        </p:grpSp>
        <p:cxnSp>
          <p:nvCxnSpPr>
            <p:cNvPr id="39" name="Straight Arrow Connector 38"/>
            <p:cNvCxnSpPr/>
            <p:nvPr/>
          </p:nvCxnSpPr>
          <p:spPr bwMode="auto">
            <a:xfrm flipV="1">
              <a:off x="5513917" y="2487082"/>
              <a:ext cx="1291166" cy="338666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 flipV="1">
              <a:off x="5888567" y="3761316"/>
              <a:ext cx="1291166" cy="338666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1" name="TextBox 40"/>
            <p:cNvSpPr txBox="1"/>
            <p:nvPr/>
          </p:nvSpPr>
          <p:spPr>
            <a:xfrm>
              <a:off x="6392340" y="2487093"/>
              <a:ext cx="246694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can be accessed</a:t>
              </a:r>
            </a:p>
            <a:p>
              <a:r>
                <a:rPr lang="en-US" sz="1600" dirty="0" smtClean="0"/>
                <a:t>through jets/di-jets</a:t>
              </a:r>
            </a:p>
            <a:p>
              <a:r>
                <a:rPr lang="en-US" sz="1600" dirty="0"/>
                <a:t>a</a:t>
              </a:r>
              <a:r>
                <a:rPr lang="en-US" sz="1600" dirty="0" smtClean="0"/>
                <a:t>t </a:t>
              </a:r>
              <a:r>
                <a:rPr lang="en-US" sz="1600" dirty="0">
                  <a:solidFill>
                    <a:srgbClr val="322F31"/>
                  </a:solidFill>
                  <a:latin typeface="Comic Sans MS"/>
                  <a:cs typeface="Comic Sans MS"/>
                </a:rPr>
                <a:t>√</a:t>
              </a:r>
              <a:r>
                <a:rPr lang="en-US" sz="1600" dirty="0" smtClean="0">
                  <a:solidFill>
                    <a:srgbClr val="322F31"/>
                  </a:solidFill>
                  <a:latin typeface="Comic Sans MS"/>
                  <a:cs typeface="Comic Sans MS"/>
                </a:rPr>
                <a:t>s=</a:t>
              </a:r>
              <a:r>
                <a:rPr lang="en-US" sz="1600" dirty="0" smtClean="0"/>
                <a:t>500 </a:t>
              </a:r>
              <a:r>
                <a:rPr lang="en-US" sz="1600" dirty="0" err="1" smtClean="0"/>
                <a:t>GeV</a:t>
              </a:r>
              <a:r>
                <a:rPr lang="en-US" sz="1600" dirty="0" smtClean="0"/>
                <a:t> and</a:t>
              </a:r>
            </a:p>
            <a:p>
              <a:r>
                <a:rPr lang="en-US" sz="1600" dirty="0" smtClean="0"/>
                <a:t>forward rapidity </a:t>
              </a:r>
              <a:r>
                <a:rPr lang="en-US" sz="1600" dirty="0">
                  <a:solidFill>
                    <a:srgbClr val="322F31"/>
                  </a:solidFill>
                  <a:latin typeface="Symbol" charset="2"/>
                  <a:cs typeface="Symbol" charset="2"/>
                </a:rPr>
                <a:t>h</a:t>
              </a:r>
              <a:r>
                <a:rPr lang="en-US" sz="1600" dirty="0">
                  <a:solidFill>
                    <a:srgbClr val="322F31"/>
                  </a:solidFill>
                  <a:latin typeface="Comic Sans MS"/>
                  <a:cs typeface="Comic Sans MS"/>
                </a:rPr>
                <a:t> &gt; </a:t>
              </a:r>
              <a:r>
                <a:rPr lang="en-US" sz="1600" dirty="0" smtClean="0">
                  <a:solidFill>
                    <a:srgbClr val="322F31"/>
                  </a:solidFill>
                  <a:latin typeface="Comic Sans MS"/>
                  <a:cs typeface="Comic Sans MS"/>
                </a:rPr>
                <a:t>1</a:t>
              </a:r>
            </a:p>
            <a:p>
              <a:r>
                <a:rPr lang="en-US" sz="1600" dirty="0" err="1" smtClean="0">
                  <a:solidFill>
                    <a:srgbClr val="322F31"/>
                  </a:solidFill>
                  <a:latin typeface="Comic Sans MS"/>
                  <a:cs typeface="Comic Sans MS"/>
                </a:rPr>
                <a:t>x</a:t>
              </a:r>
              <a:r>
                <a:rPr lang="en-US" sz="1600" baseline="-25000" dirty="0" err="1" smtClean="0">
                  <a:solidFill>
                    <a:srgbClr val="322F31"/>
                  </a:solidFill>
                  <a:latin typeface="Comic Sans MS"/>
                  <a:cs typeface="Comic Sans MS"/>
                </a:rPr>
                <a:t>min</a:t>
              </a:r>
              <a:r>
                <a:rPr lang="en-US" sz="1600" dirty="0" smtClean="0">
                  <a:solidFill>
                    <a:srgbClr val="322F31"/>
                  </a:solidFill>
                  <a:latin typeface="Comic Sans MS"/>
                  <a:cs typeface="Comic Sans MS"/>
                </a:rPr>
                <a:t> ~ 10</a:t>
              </a:r>
              <a:r>
                <a:rPr lang="en-US" sz="1600" baseline="30000" dirty="0" smtClean="0">
                  <a:solidFill>
                    <a:srgbClr val="322F31"/>
                  </a:solidFill>
                  <a:latin typeface="Comic Sans MS"/>
                  <a:cs typeface="Comic Sans MS"/>
                </a:rPr>
                <a:t>-3</a:t>
              </a:r>
              <a:endParaRPr lang="en-US" sz="1600" baseline="30000" dirty="0">
                <a:solidFill>
                  <a:srgbClr val="322F31"/>
                </a:solidFill>
                <a:latin typeface="Comic Sans MS"/>
                <a:cs typeface="Comic Sans MS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 bwMode="auto">
            <a:xfrm>
              <a:off x="5111743" y="2296585"/>
              <a:ext cx="666750" cy="23812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3" name="Straight Arrow Connector 42"/>
            <p:cNvCxnSpPr/>
            <p:nvPr/>
          </p:nvCxnSpPr>
          <p:spPr bwMode="auto">
            <a:xfrm>
              <a:off x="5507552" y="2194993"/>
              <a:ext cx="666750" cy="23812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 rot="20640000">
              <a:off x="4878918" y="1947336"/>
              <a:ext cx="8800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x</a:t>
              </a:r>
              <a:r>
                <a:rPr lang="en-US" sz="1200" baseline="-25000" dirty="0" smtClean="0"/>
                <a:t>min</a:t>
              </a:r>
              <a:r>
                <a:rPr lang="en-US" sz="1200" dirty="0" smtClean="0"/>
                <a:t>~0.05</a:t>
              </a:r>
            </a:p>
            <a:p>
              <a:pPr algn="ctr"/>
              <a:r>
                <a:rPr lang="en-US" sz="1200" dirty="0" smtClean="0"/>
                <a:t>now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6400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dirty="0" smtClean="0">
                <a:sym typeface="Wingdings"/>
              </a:rPr>
              <a:t>How to constrain ∫</a:t>
            </a:r>
            <a:r>
              <a:rPr lang="en-US" dirty="0">
                <a:latin typeface="Symbol" charset="2"/>
                <a:cs typeface="Symbol" charset="2"/>
                <a:sym typeface="Wingdings"/>
              </a:rPr>
              <a:t>D</a:t>
            </a:r>
            <a:r>
              <a:rPr lang="en-US" cap="none" dirty="0">
                <a:sym typeface="Wingdings"/>
              </a:rPr>
              <a:t>g</a:t>
            </a:r>
            <a:r>
              <a:rPr lang="en-US" dirty="0">
                <a:sym typeface="Wingdings"/>
              </a:rPr>
              <a:t>(</a:t>
            </a:r>
            <a:r>
              <a:rPr lang="en-US" cap="none" dirty="0">
                <a:sym typeface="Wingdings"/>
              </a:rPr>
              <a:t>x</a:t>
            </a:r>
            <a:r>
              <a:rPr lang="en-US" dirty="0" smtClean="0">
                <a:sym typeface="Wingdings"/>
              </a:rPr>
              <a:t>) further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EIC-TF Meeting October 23rd 2014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19356" y="666759"/>
            <a:ext cx="572464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Reduce uncertainties and go to low x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ym typeface="Wingdings"/>
              </a:rPr>
              <a:t>measure correlations (di-jets, di-hadrons) </a:t>
            </a:r>
            <a:endParaRPr lang="en-US" sz="1600" dirty="0" smtClean="0">
              <a:sym typeface="Wingdings"/>
            </a:endParaRPr>
          </a:p>
          <a:p>
            <a:pPr>
              <a:buClr>
                <a:srgbClr val="0000FF"/>
              </a:buClr>
            </a:pPr>
            <a:r>
              <a:rPr lang="en-US" sz="1600" dirty="0"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1600" dirty="0" smtClean="0">
                <a:solidFill>
                  <a:srgbClr val="0000FF"/>
                </a:solidFill>
                <a:sym typeface="Wingdings"/>
              </a:rPr>
              <a:t>some constrain of x</a:t>
            </a:r>
            <a:r>
              <a:rPr lang="en-US" sz="1600" dirty="0" smtClean="0">
                <a:solidFill>
                  <a:srgbClr val="0000FF"/>
                </a:solidFill>
                <a:sym typeface="Wingdings"/>
              </a:rPr>
              <a:t>-shape </a:t>
            </a:r>
            <a:r>
              <a:rPr lang="en-US" sz="1600" dirty="0">
                <a:solidFill>
                  <a:srgbClr val="0000FF"/>
                </a:solidFill>
                <a:sym typeface="Wingdings"/>
              </a:rPr>
              <a:t>of </a:t>
            </a:r>
            <a:r>
              <a:rPr lang="en-US" sz="1600" dirty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D</a:t>
            </a:r>
            <a:r>
              <a:rPr lang="en-US" sz="1600" dirty="0">
                <a:solidFill>
                  <a:srgbClr val="0000FF"/>
                </a:solidFill>
                <a:sym typeface="Wingdings"/>
              </a:rPr>
              <a:t>g(x)</a:t>
            </a:r>
            <a:endParaRPr lang="en-US" sz="1600" dirty="0">
              <a:solidFill>
                <a:srgbClr val="00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/>
              <a:t>A</a:t>
            </a:r>
            <a:r>
              <a:rPr lang="en-US" sz="1600" baseline="-25000" dirty="0" smtClean="0"/>
              <a:t>LL</a:t>
            </a:r>
            <a:r>
              <a:rPr lang="en-US" sz="1600" dirty="0" smtClean="0"/>
              <a:t> </a:t>
            </a:r>
            <a:r>
              <a:rPr lang="en-US" sz="1600" dirty="0" smtClean="0">
                <a:latin typeface="Symbol" charset="2"/>
                <a:cs typeface="Symbol" charset="2"/>
              </a:rPr>
              <a:t>p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 and jet at √s = 500 </a:t>
            </a:r>
            <a:r>
              <a:rPr lang="en-US" sz="1600" dirty="0" err="1" smtClean="0"/>
              <a:t>GeV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/>
              </a:rPr>
              <a:t> </a:t>
            </a:r>
            <a:r>
              <a:rPr lang="en-US" sz="1600" dirty="0" err="1" smtClean="0">
                <a:solidFill>
                  <a:srgbClr val="0000FF"/>
                </a:solidFill>
                <a:sym typeface="Wingdings"/>
              </a:rPr>
              <a:t>x</a:t>
            </a:r>
            <a:r>
              <a:rPr lang="en-US" sz="1600" baseline="-25000" dirty="0" err="1" smtClean="0">
                <a:solidFill>
                  <a:srgbClr val="0000FF"/>
                </a:solidFill>
                <a:sym typeface="Wingdings"/>
              </a:rPr>
              <a:t>min</a:t>
            </a:r>
            <a:r>
              <a:rPr lang="en-US" sz="1600" dirty="0" smtClean="0">
                <a:solidFill>
                  <a:srgbClr val="0000FF"/>
                </a:solidFill>
                <a:sym typeface="Wingdings"/>
              </a:rPr>
              <a:t> &gt; 0.005</a:t>
            </a:r>
            <a:endParaRPr lang="en-US" sz="1600" dirty="0" smtClean="0">
              <a:solidFill>
                <a:srgbClr val="0000FF"/>
              </a:solidFill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/>
              <a:t>measure A</a:t>
            </a:r>
            <a:r>
              <a:rPr lang="en-US" sz="1600" baseline="-25000" dirty="0" smtClean="0"/>
              <a:t>LL </a:t>
            </a:r>
            <a:r>
              <a:rPr lang="en-US" sz="1600" dirty="0" smtClean="0"/>
              <a:t>at forward </a:t>
            </a:r>
            <a:r>
              <a:rPr lang="en-US" sz="1600" dirty="0" err="1" smtClean="0"/>
              <a:t>rapidities</a:t>
            </a:r>
            <a:r>
              <a:rPr lang="en-US" sz="1600" dirty="0" smtClean="0"/>
              <a:t> </a:t>
            </a:r>
            <a:r>
              <a:rPr lang="en-US" sz="1600" dirty="0">
                <a:sym typeface="Wingdings"/>
              </a:rPr>
              <a:t> </a:t>
            </a:r>
            <a:r>
              <a:rPr lang="en-US" sz="1600" dirty="0" err="1">
                <a:solidFill>
                  <a:srgbClr val="0000FF"/>
                </a:solidFill>
                <a:sym typeface="Wingdings"/>
              </a:rPr>
              <a:t>x</a:t>
            </a:r>
            <a:r>
              <a:rPr lang="en-US" sz="1600" baseline="-25000" dirty="0" err="1">
                <a:solidFill>
                  <a:srgbClr val="0000FF"/>
                </a:solidFill>
                <a:sym typeface="Wingdings"/>
              </a:rPr>
              <a:t>min</a:t>
            </a:r>
            <a:r>
              <a:rPr lang="en-US" sz="1600" dirty="0">
                <a:solidFill>
                  <a:srgbClr val="0000FF"/>
                </a:solidFill>
                <a:sym typeface="Wingdings"/>
              </a:rPr>
              <a:t> &gt; </a:t>
            </a:r>
            <a:r>
              <a:rPr lang="en-US" sz="1600" dirty="0" smtClean="0">
                <a:solidFill>
                  <a:srgbClr val="0000FF"/>
                </a:solidFill>
                <a:sym typeface="Wingdings"/>
              </a:rPr>
              <a:t>0.001</a:t>
            </a:r>
          </a:p>
        </p:txBody>
      </p:sp>
      <p:pic>
        <p:nvPicPr>
          <p:cNvPr id="14" name="Picture 13" descr="mpc_all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48" r="7437"/>
          <a:stretch/>
        </p:blipFill>
        <p:spPr>
          <a:xfrm>
            <a:off x="3710416" y="4327880"/>
            <a:ext cx="3179333" cy="25301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008" y="2103972"/>
            <a:ext cx="5043170" cy="2242185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0" y="717551"/>
            <a:ext cx="3095231" cy="2987053"/>
            <a:chOff x="6048769" y="3860801"/>
            <a:chExt cx="3095231" cy="2987053"/>
          </a:xfrm>
        </p:grpSpPr>
        <p:pic>
          <p:nvPicPr>
            <p:cNvPr id="22" name="Picture 21" descr="deltag-running-integral-norange.eps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792" r="10529" b="2864"/>
            <a:stretch/>
          </p:blipFill>
          <p:spPr>
            <a:xfrm>
              <a:off x="6048769" y="3860801"/>
              <a:ext cx="3095231" cy="298705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</p:pic>
        <p:sp>
          <p:nvSpPr>
            <p:cNvPr id="23" name="Rechteck 38"/>
            <p:cNvSpPr/>
            <p:nvPr/>
          </p:nvSpPr>
          <p:spPr>
            <a:xfrm>
              <a:off x="7598833" y="5005917"/>
              <a:ext cx="661677" cy="1490756"/>
            </a:xfrm>
            <a:prstGeom prst="rect">
              <a:avLst/>
            </a:prstGeom>
            <a:solidFill>
              <a:srgbClr val="CC66FF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hteck 38"/>
            <p:cNvSpPr/>
            <p:nvPr/>
          </p:nvSpPr>
          <p:spPr>
            <a:xfrm>
              <a:off x="8075083" y="5005917"/>
              <a:ext cx="640504" cy="1480596"/>
            </a:xfrm>
            <a:prstGeom prst="rect">
              <a:avLst/>
            </a:prstGeom>
            <a:solidFill>
              <a:srgbClr val="CCFF66">
                <a:alpha val="4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hteck 39"/>
            <p:cNvSpPr/>
            <p:nvPr/>
          </p:nvSpPr>
          <p:spPr>
            <a:xfrm>
              <a:off x="8662563" y="5005917"/>
              <a:ext cx="390842" cy="1487593"/>
            </a:xfrm>
            <a:prstGeom prst="rect">
              <a:avLst/>
            </a:prstGeom>
            <a:solidFill>
              <a:srgbClr val="66CCFF">
                <a:alpha val="27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625745" y="5012267"/>
              <a:ext cx="4865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FF"/>
                  </a:solidFill>
                </a:rPr>
                <a:t>DIS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966283" y="5520679"/>
              <a:ext cx="8276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80FF00"/>
                  </a:solidFill>
                </a:rPr>
                <a:t>RHIC</a:t>
              </a:r>
            </a:p>
            <a:p>
              <a:pPr algn="ctr"/>
              <a:r>
                <a:rPr lang="en-US" sz="1200" dirty="0" smtClean="0">
                  <a:solidFill>
                    <a:srgbClr val="80FF00"/>
                  </a:solidFill>
                </a:rPr>
                <a:t>200 </a:t>
              </a:r>
              <a:r>
                <a:rPr lang="en-US" sz="1200" dirty="0" err="1" smtClean="0">
                  <a:solidFill>
                    <a:srgbClr val="80FF00"/>
                  </a:solidFill>
                </a:rPr>
                <a:t>GeV</a:t>
              </a:r>
              <a:endParaRPr lang="en-US" sz="1200" dirty="0">
                <a:solidFill>
                  <a:srgbClr val="80FF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534900" y="4972448"/>
              <a:ext cx="8276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400080"/>
                  </a:solidFill>
                </a:rPr>
                <a:t>RHIC</a:t>
              </a:r>
            </a:p>
            <a:p>
              <a:pPr algn="ctr"/>
              <a:r>
                <a:rPr lang="en-US" sz="1200" dirty="0">
                  <a:solidFill>
                    <a:srgbClr val="400080"/>
                  </a:solidFill>
                </a:rPr>
                <a:t>5</a:t>
              </a:r>
              <a:r>
                <a:rPr lang="en-US" sz="1200" dirty="0" smtClean="0">
                  <a:solidFill>
                    <a:srgbClr val="400080"/>
                  </a:solidFill>
                </a:rPr>
                <a:t>00 </a:t>
              </a:r>
              <a:r>
                <a:rPr lang="en-US" sz="1200" dirty="0" err="1" smtClean="0">
                  <a:solidFill>
                    <a:srgbClr val="400080"/>
                  </a:solidFill>
                </a:rPr>
                <a:t>GeV</a:t>
              </a:r>
              <a:endParaRPr lang="en-US" sz="1200" dirty="0">
                <a:solidFill>
                  <a:srgbClr val="400080"/>
                </a:solidFill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6834283" y="4950044"/>
              <a:ext cx="933665" cy="315384"/>
              <a:chOff x="6622623" y="5204036"/>
              <a:chExt cx="933665" cy="315384"/>
            </a:xfrm>
          </p:grpSpPr>
          <p:sp>
            <p:nvSpPr>
              <p:cNvPr id="30" name="Left Arrow 29"/>
              <p:cNvSpPr/>
              <p:nvPr/>
            </p:nvSpPr>
            <p:spPr bwMode="auto">
              <a:xfrm>
                <a:off x="6622623" y="5214620"/>
                <a:ext cx="833120" cy="304800"/>
              </a:xfrm>
              <a:prstGeom prst="leftArrow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623896" y="5204036"/>
                <a:ext cx="932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forward </a:t>
                </a:r>
                <a:r>
                  <a:rPr lang="en-US" sz="1200" dirty="0" smtClean="0">
                    <a:latin typeface="Symbol" charset="2"/>
                    <a:cs typeface="Symbol" charset="2"/>
                  </a:rPr>
                  <a:t>h</a:t>
                </a:r>
                <a:endParaRPr lang="en-US" sz="1200" dirty="0">
                  <a:latin typeface="Symbol" charset="2"/>
                  <a:cs typeface="Symbol" charset="2"/>
                </a:endParaRPr>
              </a:p>
            </p:txBody>
          </p:sp>
        </p:grp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781" y="4093795"/>
            <a:ext cx="3437467" cy="276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04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EIC-TF Meeting October 23rd 2014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902134"/>
            <a:ext cx="4909212" cy="5919870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61839" y="1812044"/>
            <a:ext cx="9969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cap="none" dirty="0" smtClean="0">
                <a:solidFill>
                  <a:srgbClr val="FF29FE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g</a:t>
            </a:r>
            <a:r>
              <a:rPr lang="en-US" baseline="-25000" dirty="0" smtClean="0">
                <a:solidFill>
                  <a:srgbClr val="FF29FE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1</a:t>
            </a:r>
            <a:r>
              <a:rPr lang="en-US" baseline="30000" dirty="0" smtClean="0">
                <a:solidFill>
                  <a:srgbClr val="FF29FE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p </a:t>
            </a:r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the way to find the Spin</a:t>
            </a:r>
            <a:r>
              <a:rPr lang="en-US" baseline="30000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 </a:t>
            </a:r>
            <a:endParaRPr lang="en-US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12" name="Textfeld 10"/>
          <p:cNvSpPr txBox="1"/>
          <p:nvPr/>
        </p:nvSpPr>
        <p:spPr>
          <a:xfrm>
            <a:off x="2765728" y="3016393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5 </a:t>
            </a:r>
            <a:r>
              <a:rPr lang="en-US" sz="1400" b="1" dirty="0" err="1" smtClean="0">
                <a:solidFill>
                  <a:srgbClr val="0000FF"/>
                </a:solidFill>
              </a:rPr>
              <a:t>x</a:t>
            </a:r>
            <a:r>
              <a:rPr lang="en-US" sz="1400" b="1" dirty="0" smtClean="0">
                <a:solidFill>
                  <a:srgbClr val="0000FF"/>
                </a:solidFill>
              </a:rPr>
              <a:t> 250 starts here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3" name="Textfeld 11"/>
          <p:cNvSpPr txBox="1"/>
          <p:nvPr/>
        </p:nvSpPr>
        <p:spPr>
          <a:xfrm>
            <a:off x="3043220" y="3562343"/>
            <a:ext cx="196109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FF00"/>
                </a:solidFill>
              </a:rPr>
              <a:t>5 </a:t>
            </a:r>
            <a:r>
              <a:rPr lang="en-US" sz="1400" b="1" dirty="0" err="1" smtClean="0">
                <a:solidFill>
                  <a:srgbClr val="00FF00"/>
                </a:solidFill>
              </a:rPr>
              <a:t>x</a:t>
            </a:r>
            <a:r>
              <a:rPr lang="en-US" sz="1400" b="1" dirty="0" smtClean="0">
                <a:solidFill>
                  <a:srgbClr val="00FF00"/>
                </a:solidFill>
              </a:rPr>
              <a:t> 100 starts here</a:t>
            </a:r>
            <a:endParaRPr lang="en-US" sz="1400" b="1" dirty="0">
              <a:solidFill>
                <a:srgbClr val="00FF00"/>
              </a:solidFill>
            </a:endParaRPr>
          </a:p>
        </p:txBody>
      </p:sp>
      <p:cxnSp>
        <p:nvCxnSpPr>
          <p:cNvPr id="14" name="Gerade Verbindung mit Pfeil 15"/>
          <p:cNvCxnSpPr/>
          <p:nvPr/>
        </p:nvCxnSpPr>
        <p:spPr>
          <a:xfrm rot="10800000">
            <a:off x="2865117" y="3839765"/>
            <a:ext cx="295476" cy="1589"/>
          </a:xfrm>
          <a:prstGeom prst="straightConnector1">
            <a:avLst/>
          </a:prstGeom>
          <a:ln w="38100">
            <a:solidFill>
              <a:srgbClr val="00FF00"/>
            </a:solidFill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7"/>
          <p:cNvCxnSpPr/>
          <p:nvPr/>
        </p:nvCxnSpPr>
        <p:spPr>
          <a:xfrm rot="10800000">
            <a:off x="2315520" y="3193586"/>
            <a:ext cx="508468" cy="1589"/>
          </a:xfrm>
          <a:prstGeom prst="straightConnector1">
            <a:avLst/>
          </a:prstGeom>
          <a:ln w="38100">
            <a:solidFill>
              <a:srgbClr val="0000FF"/>
            </a:solidFill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ing 20"/>
          <p:cNvSpPr/>
          <p:nvPr/>
        </p:nvSpPr>
        <p:spPr>
          <a:xfrm>
            <a:off x="635671" y="3097605"/>
            <a:ext cx="349563" cy="372828"/>
          </a:xfrm>
          <a:prstGeom prst="donut">
            <a:avLst>
              <a:gd name="adj" fmla="val 10524"/>
            </a:avLst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ing 21"/>
          <p:cNvSpPr/>
          <p:nvPr/>
        </p:nvSpPr>
        <p:spPr>
          <a:xfrm>
            <a:off x="648245" y="3699955"/>
            <a:ext cx="349563" cy="372828"/>
          </a:xfrm>
          <a:prstGeom prst="donut">
            <a:avLst>
              <a:gd name="adj" fmla="val 10524"/>
            </a:avLst>
          </a:prstGeom>
          <a:solidFill>
            <a:srgbClr val="008000"/>
          </a:solidFill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9" name="Gerade Verbindung mit Pfeil 23"/>
          <p:cNvCxnSpPr/>
          <p:nvPr/>
        </p:nvCxnSpPr>
        <p:spPr>
          <a:xfrm flipH="1" flipV="1">
            <a:off x="1127369" y="6055829"/>
            <a:ext cx="5522813" cy="636295"/>
          </a:xfrm>
          <a:prstGeom prst="straightConnector1">
            <a:avLst/>
          </a:prstGeom>
          <a:ln w="38100">
            <a:solidFill>
              <a:srgbClr val="FF0000"/>
            </a:solidFill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Bild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6974" y="4435565"/>
            <a:ext cx="2473248" cy="242243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55083" y="772580"/>
            <a:ext cx="1826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hep-ph:1206.6014</a:t>
            </a:r>
            <a:endParaRPr lang="en-US" sz="1400" dirty="0"/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5085815" y="954076"/>
            <a:ext cx="17361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b="1" u="sng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cross section:</a:t>
            </a:r>
            <a:endParaRPr lang="en-GB" b="1" u="sng" dirty="0"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</p:txBody>
      </p:sp>
      <p:graphicFrame>
        <p:nvGraphicFramePr>
          <p:cNvPr id="2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1183433"/>
              </p:ext>
            </p:extLst>
          </p:nvPr>
        </p:nvGraphicFramePr>
        <p:xfrm>
          <a:off x="6844242" y="753520"/>
          <a:ext cx="1961092" cy="698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55" name="Equation" r:id="rId6" imgW="2209800" imgH="787400" progId="Equation.DSMT4">
                  <p:embed/>
                </p:oleObj>
              </mc:Choice>
              <mc:Fallback>
                <p:oleObj name="Equation" r:id="rId6" imgW="2209800" imgH="787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4242" y="753520"/>
                        <a:ext cx="1961092" cy="6987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Oval 26"/>
          <p:cNvSpPr/>
          <p:nvPr/>
        </p:nvSpPr>
        <p:spPr bwMode="auto">
          <a:xfrm>
            <a:off x="8614834" y="1725059"/>
            <a:ext cx="338666" cy="444500"/>
          </a:xfrm>
          <a:prstGeom prst="ellipse">
            <a:avLst/>
          </a:prstGeom>
          <a:noFill/>
          <a:ln w="28575" cap="flat" cmpd="sng" algn="ctr">
            <a:solidFill>
              <a:srgbClr val="FF29F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348566"/>
              </p:ext>
            </p:extLst>
          </p:nvPr>
        </p:nvGraphicFramePr>
        <p:xfrm>
          <a:off x="4953000" y="37084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56" name="Equation" r:id="rId8" imgW="114300" imgH="165100" progId="Equation.DSMT4">
                  <p:embed/>
                </p:oleObj>
              </mc:Choice>
              <mc:Fallback>
                <p:oleObj name="Equation" r:id="rId8" imgW="114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53000" y="37084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710443"/>
              </p:ext>
            </p:extLst>
          </p:nvPr>
        </p:nvGraphicFramePr>
        <p:xfrm>
          <a:off x="4953000" y="37084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57" name="Equation" r:id="rId10" imgW="114300" imgH="165100" progId="Equation.DSMT4">
                  <p:embed/>
                </p:oleObj>
              </mc:Choice>
              <mc:Fallback>
                <p:oleObj name="Equation" r:id="rId10" imgW="114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53000" y="37084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1323935"/>
              </p:ext>
            </p:extLst>
          </p:nvPr>
        </p:nvGraphicFramePr>
        <p:xfrm>
          <a:off x="4781551" y="1625601"/>
          <a:ext cx="4119032" cy="10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58" name="Equation" r:id="rId11" imgW="3251200" imgH="838200" progId="Equation.DSMT4">
                  <p:embed/>
                </p:oleObj>
              </mc:Choice>
              <mc:Fallback>
                <p:oleObj name="Equation" r:id="rId11" imgW="3251200" imgH="838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81551" y="1625601"/>
                        <a:ext cx="4119032" cy="1061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AutoShape 49"/>
          <p:cNvSpPr>
            <a:spLocks noChangeArrowheads="1"/>
          </p:cNvSpPr>
          <p:nvPr/>
        </p:nvSpPr>
        <p:spPr bwMode="auto">
          <a:xfrm>
            <a:off x="4811376" y="2752360"/>
            <a:ext cx="850707" cy="253307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50000">
                <a:srgbClr val="CC66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normAutofit fontScale="70000" lnSpcReduction="20000"/>
            <a:scene3d>
              <a:camera prst="orthographicFront">
                <a:rot lat="0" lon="60000" rev="0"/>
              </a:camera>
              <a:lightRig rig="threePt" dir="t"/>
            </a:scene3d>
          </a:bodyPr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graphicFrame>
        <p:nvGraphicFramePr>
          <p:cNvPr id="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0621085"/>
              </p:ext>
            </p:extLst>
          </p:nvPr>
        </p:nvGraphicFramePr>
        <p:xfrm>
          <a:off x="5923493" y="2962254"/>
          <a:ext cx="2056342" cy="591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59" name="Equation" r:id="rId13" imgW="2959100" imgH="850900" progId="Equation.DSMT4">
                  <p:embed/>
                </p:oleObj>
              </mc:Choice>
              <mc:Fallback>
                <p:oleObj name="Equation" r:id="rId13" imgW="2959100" imgH="850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3493" y="2962254"/>
                        <a:ext cx="2056342" cy="5914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feld 31"/>
          <p:cNvSpPr txBox="1">
            <a:spLocks noChangeArrowheads="1"/>
          </p:cNvSpPr>
          <p:nvPr/>
        </p:nvSpPr>
        <p:spPr bwMode="auto">
          <a:xfrm>
            <a:off x="5744960" y="2674240"/>
            <a:ext cx="2404639" cy="338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err="1">
                <a:latin typeface="Comic Sans MS" charset="0"/>
                <a:ea typeface="Comic Sans MS" charset="0"/>
                <a:cs typeface="Comic Sans MS" charset="0"/>
              </a:rPr>
              <a:t>pQCD</a:t>
            </a:r>
            <a:r>
              <a:rPr lang="en-US" sz="1600" dirty="0">
                <a:latin typeface="Comic Sans MS" charset="0"/>
                <a:ea typeface="Comic Sans MS" charset="0"/>
                <a:cs typeface="Comic Sans MS" charset="0"/>
              </a:rPr>
              <a:t> scaling violations</a:t>
            </a:r>
          </a:p>
        </p:txBody>
      </p:sp>
      <p:graphicFrame>
        <p:nvGraphicFramePr>
          <p:cNvPr id="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205504"/>
              </p:ext>
            </p:extLst>
          </p:nvPr>
        </p:nvGraphicFramePr>
        <p:xfrm>
          <a:off x="5053013" y="3575050"/>
          <a:ext cx="3957637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60" name="Equation" r:id="rId15" imgW="5321300" imgH="889000" progId="Equation.DSMT4">
                  <p:embed/>
                </p:oleObj>
              </mc:Choice>
              <mc:Fallback>
                <p:oleObj name="Equation" r:id="rId15" imgW="5321300" imgH="889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3013" y="3575050"/>
                        <a:ext cx="3957637" cy="660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 rot="360000">
            <a:off x="1369992" y="6078559"/>
            <a:ext cx="1374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world data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1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 animBg="1"/>
      <p:bldP spid="17" grpId="0" animBg="1"/>
      <p:bldP spid="23" grpId="0"/>
      <p:bldP spid="31" grpId="0" animBg="1"/>
      <p:bldP spid="33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608852"/>
            <a:ext cx="7522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DIS scaling violations mainly determine </a:t>
            </a:r>
            <a:r>
              <a:rPr lang="en-US" b="1" dirty="0" err="1" smtClean="0"/>
              <a:t>Δg</a:t>
            </a:r>
            <a:r>
              <a:rPr lang="en-US" b="1" dirty="0" smtClean="0"/>
              <a:t> at small x  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15" name="Bild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8" y="1472491"/>
            <a:ext cx="5538026" cy="5189009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12668" y="1050244"/>
            <a:ext cx="8496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addition, </a:t>
            </a:r>
            <a:r>
              <a:rPr lang="en-US" b="1" dirty="0" smtClean="0"/>
              <a:t>SIDIS data provide detailed </a:t>
            </a:r>
            <a:r>
              <a:rPr lang="en-US" b="1" dirty="0" smtClean="0">
                <a:solidFill>
                  <a:srgbClr val="0000FF"/>
                </a:solidFill>
              </a:rPr>
              <a:t>flavor separation of quark sea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0" y="0"/>
            <a:ext cx="8382000" cy="60960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 i="1" cap="all" spc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Comic Sans MS Bold"/>
                <a:ea typeface="+mj-ea"/>
                <a:cs typeface="Comic Sans MS Bold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42B7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impact of </a:t>
            </a:r>
            <a:r>
              <a:rPr lang="en-US" cap="none" dirty="0" err="1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e</a:t>
            </a:r>
            <a:r>
              <a:rPr lang="en-US" dirty="0" err="1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RHIC</a:t>
            </a:r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 data on </a:t>
            </a:r>
            <a:r>
              <a:rPr lang="en-US" dirty="0" err="1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helicity</a:t>
            </a:r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 PDF</a:t>
            </a:r>
            <a:r>
              <a:rPr lang="en-US" cap="none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s</a:t>
            </a:r>
            <a:endParaRPr lang="en-US" cap="none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592785" y="2693790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includes only “stage-1 data”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592785" y="3228463"/>
            <a:ext cx="333937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can be pushed to </a:t>
            </a:r>
            <a:r>
              <a:rPr lang="en-US" sz="1600" dirty="0" err="1" smtClean="0"/>
              <a:t>x</a:t>
            </a:r>
            <a:r>
              <a:rPr lang="en-US" sz="1600" dirty="0" smtClean="0"/>
              <a:t>=10</a:t>
            </a:r>
            <a:r>
              <a:rPr lang="en-US" sz="1600" baseline="30000" dirty="0" smtClean="0"/>
              <a:t>-4  </a:t>
            </a:r>
            <a:r>
              <a:rPr lang="en-US" sz="1600" dirty="0" smtClean="0"/>
              <a:t>with</a:t>
            </a:r>
          </a:p>
          <a:p>
            <a:r>
              <a:rPr lang="en-US" sz="1600" dirty="0" smtClean="0"/>
              <a:t>   20 x 250 </a:t>
            </a:r>
            <a:r>
              <a:rPr lang="en-US" sz="1600" dirty="0" err="1" smtClean="0"/>
              <a:t>GeV</a:t>
            </a:r>
            <a:r>
              <a:rPr lang="en-US" sz="1600" dirty="0" smtClean="0"/>
              <a:t> data </a:t>
            </a:r>
            <a:endParaRPr lang="en-US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5610883" y="4333824"/>
            <a:ext cx="113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“issues”: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592785" y="4703156"/>
            <a:ext cx="354413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(SI)DIS @ </a:t>
            </a:r>
            <a:r>
              <a:rPr lang="en-US" sz="1600" dirty="0" err="1" smtClean="0"/>
              <a:t>eRHIC</a:t>
            </a:r>
            <a:r>
              <a:rPr lang="en-US" sz="1600" dirty="0" smtClean="0"/>
              <a:t> limited by</a:t>
            </a:r>
          </a:p>
          <a:p>
            <a:r>
              <a:rPr lang="en-US" sz="1600" dirty="0" smtClean="0"/>
              <a:t>   </a:t>
            </a:r>
            <a:r>
              <a:rPr lang="en-US" sz="1600" b="1" dirty="0" smtClean="0"/>
              <a:t>systematic uncertainties</a:t>
            </a:r>
          </a:p>
          <a:p>
            <a:r>
              <a:rPr lang="en-US" sz="1400" dirty="0" smtClean="0"/>
              <a:t>   need to control rel. </a:t>
            </a:r>
            <a:r>
              <a:rPr lang="en-US" sz="1400" dirty="0" err="1" smtClean="0"/>
              <a:t>lumi</a:t>
            </a:r>
            <a:r>
              <a:rPr lang="en-US" sz="1400" dirty="0" smtClean="0"/>
              <a:t>,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</a:t>
            </a:r>
            <a:r>
              <a:rPr lang="en-US" sz="1400" dirty="0" err="1" smtClean="0"/>
              <a:t>polarimetry</a:t>
            </a:r>
            <a:r>
              <a:rPr lang="en-US" sz="1400" dirty="0" smtClean="0"/>
              <a:t>, detector performance,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… very well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78B1-1B8B-1E49-8C17-9FA8E63349F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16" name="Rectangle 24"/>
          <p:cNvSpPr>
            <a:spLocks/>
          </p:cNvSpPr>
          <p:nvPr/>
        </p:nvSpPr>
        <p:spPr bwMode="auto">
          <a:xfrm>
            <a:off x="5597144" y="1473200"/>
            <a:ext cx="3321422" cy="1077218"/>
          </a:xfrm>
          <a:prstGeom prst="rect">
            <a:avLst/>
          </a:prstGeom>
          <a:solidFill>
            <a:srgbClr val="FFF7CB"/>
          </a:solidFill>
          <a:ln w="25400" cap="flat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ctr">
              <a:spcBef>
                <a:spcPts val="200"/>
              </a:spcBef>
            </a:pPr>
            <a:r>
              <a:rPr lang="en-US" sz="1600" dirty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yet, small x behavior completely </a:t>
            </a:r>
            <a:endParaRPr lang="en-US" sz="1600" dirty="0" smtClean="0">
              <a:solidFill>
                <a:schemeClr val="tx1"/>
              </a:solidFill>
              <a:latin typeface="Comic Sans MS"/>
              <a:ea typeface="ＭＳ Ｐゴシック" charset="0"/>
              <a:cs typeface="Comic Sans MS"/>
              <a:sym typeface="Corbel Bold" charset="0"/>
            </a:endParaRPr>
          </a:p>
          <a:p>
            <a:pPr algn="ctr">
              <a:spcBef>
                <a:spcPts val="200"/>
              </a:spcBef>
            </a:pPr>
            <a:r>
              <a:rPr lang="en-US" sz="1600" dirty="0" smtClean="0">
                <a:solidFill>
                  <a:schemeClr val="tx1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unconstrained  </a:t>
            </a:r>
            <a:endParaRPr lang="en-US" sz="1800" dirty="0">
              <a:solidFill>
                <a:schemeClr val="tx1"/>
              </a:solidFill>
              <a:latin typeface="Comic Sans MS"/>
              <a:ea typeface="ＭＳ Ｐゴシック" charset="0"/>
              <a:cs typeface="Comic Sans MS"/>
              <a:sym typeface="Corbel" charset="0"/>
            </a:endParaRPr>
          </a:p>
          <a:p>
            <a:pPr algn="ctr">
              <a:spcBef>
                <a:spcPts val="200"/>
              </a:spcBef>
            </a:pPr>
            <a:r>
              <a:rPr lang="en-US" sz="1400" dirty="0" smtClean="0">
                <a:solidFill>
                  <a:srgbClr val="343434"/>
                </a:solidFill>
                <a:latin typeface="Comic Sans MS"/>
                <a:ea typeface="ＭＳ Ｐゴシック" charset="0"/>
                <a:cs typeface="Comic Sans MS"/>
                <a:sym typeface="Wingdings"/>
              </a:rPr>
              <a:t> </a:t>
            </a:r>
            <a:r>
              <a:rPr lang="en-US" sz="1400" dirty="0" smtClean="0">
                <a:solidFill>
                  <a:srgbClr val="343434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determines </a:t>
            </a:r>
            <a:r>
              <a:rPr lang="en-US" sz="1400" dirty="0">
                <a:solidFill>
                  <a:srgbClr val="343434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x-</a:t>
            </a:r>
            <a:r>
              <a:rPr lang="en-US" sz="1400" dirty="0" smtClean="0">
                <a:solidFill>
                  <a:srgbClr val="343434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integral,</a:t>
            </a:r>
          </a:p>
          <a:p>
            <a:pPr algn="ctr">
              <a:spcBef>
                <a:spcPts val="200"/>
              </a:spcBef>
            </a:pPr>
            <a:r>
              <a:rPr lang="en-US" sz="1400" dirty="0" smtClean="0">
                <a:solidFill>
                  <a:srgbClr val="343434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which </a:t>
            </a:r>
            <a:r>
              <a:rPr lang="en-US" sz="1400" dirty="0">
                <a:solidFill>
                  <a:srgbClr val="343434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enters proton spin </a:t>
            </a:r>
            <a:r>
              <a:rPr lang="en-US" sz="1400" dirty="0" smtClean="0">
                <a:solidFill>
                  <a:srgbClr val="343434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sum</a:t>
            </a:r>
            <a:endParaRPr lang="en-US" sz="1400" dirty="0">
              <a:solidFill>
                <a:srgbClr val="343434"/>
              </a:solidFill>
              <a:latin typeface="Comic Sans MS"/>
              <a:ea typeface="ＭＳ Ｐゴシック" charset="0"/>
              <a:cs typeface="Comic Sans MS"/>
              <a:sym typeface="Corbel Bold" charset="0"/>
            </a:endParaRPr>
          </a:p>
        </p:txBody>
      </p:sp>
      <p:grpSp>
        <p:nvGrpSpPr>
          <p:cNvPr id="18" name="Gruppierung 20"/>
          <p:cNvGrpSpPr/>
          <p:nvPr/>
        </p:nvGrpSpPr>
        <p:grpSpPr>
          <a:xfrm>
            <a:off x="3323162" y="4193156"/>
            <a:ext cx="1834589" cy="1634311"/>
            <a:chOff x="3323162" y="4193156"/>
            <a:chExt cx="1834589" cy="1634311"/>
          </a:xfrm>
        </p:grpSpPr>
        <p:sp>
          <p:nvSpPr>
            <p:cNvPr id="19" name="Textfeld 9"/>
            <p:cNvSpPr txBox="1"/>
            <p:nvPr/>
          </p:nvSpPr>
          <p:spPr>
            <a:xfrm>
              <a:off x="3336394" y="4193156"/>
              <a:ext cx="18213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</a:rPr>
                <a:t>dramatic reduction </a:t>
              </a:r>
            </a:p>
            <a:p>
              <a:r>
                <a:rPr lang="en-US" sz="1400" b="1" dirty="0" smtClean="0">
                  <a:solidFill>
                    <a:srgbClr val="0000FF"/>
                  </a:solidFill>
                </a:rPr>
                <a:t>of uncertainties: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22" name="Gerade Verbindung mit Pfeil 13"/>
            <p:cNvCxnSpPr/>
            <p:nvPr/>
          </p:nvCxnSpPr>
          <p:spPr>
            <a:xfrm>
              <a:off x="3323162" y="4413250"/>
              <a:ext cx="13228" cy="81911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15"/>
            <p:cNvCxnSpPr/>
            <p:nvPr/>
          </p:nvCxnSpPr>
          <p:spPr>
            <a:xfrm rot="16200000" flipV="1">
              <a:off x="3091590" y="5582666"/>
              <a:ext cx="489600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EIC-TF Meeting October 23rd 2014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5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9131549"/>
              </p:ext>
            </p:extLst>
          </p:nvPr>
        </p:nvGraphicFramePr>
        <p:xfrm>
          <a:off x="1603455" y="771056"/>
          <a:ext cx="5988598" cy="8613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37" name="Equation" r:id="rId3" imgW="3708400" imgH="533400" progId="Equation.DSMT4">
                  <p:embed/>
                </p:oleObj>
              </mc:Choice>
              <mc:Fallback>
                <p:oleObj name="Equation" r:id="rId3" imgW="3708400" imgH="533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455" y="771056"/>
                        <a:ext cx="5988598" cy="86137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Bild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19" r="10481"/>
          <a:stretch/>
        </p:blipFill>
        <p:spPr>
          <a:xfrm>
            <a:off x="1771296" y="1743140"/>
            <a:ext cx="4998115" cy="4940136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43891" y="5235458"/>
            <a:ext cx="2283661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000" dirty="0" smtClean="0"/>
              <a:t> can expect approx. 5-10%</a:t>
            </a:r>
          </a:p>
          <a:p>
            <a:pPr>
              <a:spcAft>
                <a:spcPts val="600"/>
              </a:spcAft>
            </a:pPr>
            <a:r>
              <a:rPr lang="en-US" sz="1000" dirty="0" smtClean="0"/>
              <a:t>  uncertainties on ΔΣ and </a:t>
            </a:r>
            <a:r>
              <a:rPr lang="en-US" sz="1000" dirty="0" err="1" smtClean="0"/>
              <a:t>Δg</a:t>
            </a:r>
            <a:endParaRPr lang="en-US" sz="1000" dirty="0" smtClean="0"/>
          </a:p>
          <a:p>
            <a:r>
              <a:rPr lang="en-US" sz="1000" dirty="0" smtClean="0"/>
              <a:t>  but need to control systematics</a:t>
            </a:r>
            <a:endParaRPr lang="en-US" sz="1000" dirty="0"/>
          </a:p>
        </p:txBody>
      </p:sp>
      <p:sp>
        <p:nvSpPr>
          <p:cNvPr id="8" name="Textfeld 7"/>
          <p:cNvSpPr txBox="1"/>
          <p:nvPr/>
        </p:nvSpPr>
        <p:spPr>
          <a:xfrm>
            <a:off x="4068217" y="2652769"/>
            <a:ext cx="1762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current data</a:t>
            </a:r>
            <a:endParaRPr lang="en-US" sz="20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5426617" y="3921892"/>
            <a:ext cx="1884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w/ </a:t>
            </a:r>
            <a:r>
              <a:rPr lang="en-US" dirty="0" err="1" smtClean="0">
                <a:solidFill>
                  <a:srgbClr val="FF0000"/>
                </a:solidFill>
              </a:rPr>
              <a:t>eRHIC</a:t>
            </a:r>
            <a:r>
              <a:rPr lang="en-US" b="1" dirty="0" smtClean="0">
                <a:solidFill>
                  <a:srgbClr val="FF0000"/>
                </a:solidFill>
              </a:rPr>
              <a:t> data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10"/>
          <p:cNvCxnSpPr>
            <a:stCxn id="9" idx="1"/>
          </p:cNvCxnSpPr>
          <p:nvPr/>
        </p:nvCxnSpPr>
        <p:spPr>
          <a:xfrm flipH="1" flipV="1">
            <a:off x="4669683" y="3921892"/>
            <a:ext cx="756934" cy="184666"/>
          </a:xfrm>
          <a:prstGeom prst="line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Can we solve the spin </a:t>
            </a:r>
            <a:r>
              <a:rPr lang="en-US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sum </a:t>
            </a:r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rule ?</a:t>
            </a:r>
            <a:endParaRPr lang="en-US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7" name="AutoShape 9"/>
          <p:cNvSpPr>
            <a:spLocks noChangeAspect="1"/>
          </p:cNvSpPr>
          <p:nvPr/>
        </p:nvSpPr>
        <p:spPr bwMode="auto">
          <a:xfrm rot="5400000">
            <a:off x="5472530" y="1097998"/>
            <a:ext cx="85617" cy="515103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+mn-ea"/>
              <a:cs typeface="+mn-cs"/>
            </a:endParaRP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5033351" y="1335051"/>
            <a:ext cx="10076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Comic Sans MS" charset="0"/>
                <a:ea typeface="Comic Sans MS" charset="0"/>
                <a:cs typeface="Comic Sans MS" charset="0"/>
              </a:rPr>
              <a:t>total</a:t>
            </a:r>
            <a:r>
              <a:rPr lang="en-US" sz="120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Comic Sans MS" charset="0"/>
                <a:ea typeface="Comic Sans MS" charset="0"/>
                <a:cs typeface="Comic Sans MS" charset="0"/>
              </a:rPr>
              <a:t>quark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Comic Sans MS" charset="0"/>
                <a:ea typeface="Comic Sans MS" charset="0"/>
                <a:cs typeface="Comic Sans MS" charset="0"/>
              </a:rPr>
              <a:t> spin </a:t>
            </a:r>
            <a:r>
              <a:rPr lang="en-US" sz="1200" b="1" dirty="0" smtClean="0">
                <a:solidFill>
                  <a:srgbClr val="FF0000"/>
                </a:solidFill>
                <a:latin typeface="Symbol" charset="2"/>
                <a:ea typeface="Comic Sans MS" charset="0"/>
                <a:cs typeface="Symbol" charset="2"/>
              </a:rPr>
              <a:t>DS</a:t>
            </a:r>
            <a:endParaRPr lang="en-US" sz="1200" b="1" dirty="0">
              <a:solidFill>
                <a:srgbClr val="FF0000"/>
              </a:solidFill>
              <a:latin typeface="Symbol" charset="2"/>
              <a:ea typeface="Comic Sans MS" charset="0"/>
              <a:cs typeface="Symbol" charset="2"/>
            </a:endParaRPr>
          </a:p>
        </p:txBody>
      </p:sp>
      <p:sp>
        <p:nvSpPr>
          <p:cNvPr id="59" name="AutoShape 9"/>
          <p:cNvSpPr>
            <a:spLocks noChangeAspect="1"/>
          </p:cNvSpPr>
          <p:nvPr/>
        </p:nvSpPr>
        <p:spPr bwMode="auto">
          <a:xfrm rot="5400000" flipH="1">
            <a:off x="5936559" y="799066"/>
            <a:ext cx="101600" cy="303212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+mn-ea"/>
              <a:cs typeface="+mn-cs"/>
            </a:endParaRP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5632001" y="422072"/>
            <a:ext cx="7250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>
                <a:solidFill>
                  <a:srgbClr val="FF29FE"/>
                </a:solidFill>
                <a:latin typeface="Comic Sans MS" charset="0"/>
                <a:ea typeface="Comic Sans MS" charset="0"/>
                <a:cs typeface="Comic Sans MS" charset="0"/>
              </a:rPr>
              <a:t>gluon</a:t>
            </a:r>
          </a:p>
          <a:p>
            <a:pPr algn="ctr"/>
            <a:r>
              <a:rPr lang="en-US" sz="1200" b="1" dirty="0" smtClean="0">
                <a:solidFill>
                  <a:srgbClr val="FF29FE"/>
                </a:solidFill>
                <a:latin typeface="Comic Sans MS" charset="0"/>
                <a:ea typeface="Comic Sans MS" charset="0"/>
                <a:cs typeface="Comic Sans MS" charset="0"/>
              </a:rPr>
              <a:t>spin </a:t>
            </a:r>
            <a:r>
              <a:rPr lang="en-US" sz="1200" b="1" dirty="0" smtClean="0">
                <a:solidFill>
                  <a:srgbClr val="FF29FE"/>
                </a:solidFill>
                <a:latin typeface="Symbol" charset="2"/>
                <a:ea typeface="Comic Sans MS" charset="0"/>
                <a:cs typeface="Symbol" charset="2"/>
              </a:rPr>
              <a:t>D</a:t>
            </a:r>
            <a:r>
              <a:rPr lang="en-US" sz="1200" b="1" dirty="0" smtClean="0">
                <a:solidFill>
                  <a:srgbClr val="FF29FE"/>
                </a:solidFill>
                <a:latin typeface="Comic Sans MS" charset="0"/>
                <a:ea typeface="Comic Sans MS" charset="0"/>
                <a:cs typeface="Comic Sans MS" charset="0"/>
              </a:rPr>
              <a:t>g</a:t>
            </a:r>
            <a:endParaRPr lang="en-US" sz="1200" b="1" dirty="0">
              <a:solidFill>
                <a:srgbClr val="FF29FE"/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826654" y="125821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n>
                  <a:solidFill>
                    <a:srgbClr val="FF3712"/>
                  </a:solidFill>
                </a:ln>
                <a:solidFill>
                  <a:srgbClr val="FF0000"/>
                </a:solidFill>
              </a:rPr>
              <a:t>✔</a:t>
            </a:r>
            <a:endParaRPr lang="en-US" sz="2800" dirty="0">
              <a:ln>
                <a:solidFill>
                  <a:srgbClr val="FF3712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145797" y="434209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66FF"/>
                </a:solidFill>
              </a:rPr>
              <a:t>✔</a:t>
            </a:r>
            <a:endParaRPr lang="en-US" sz="2800" dirty="0">
              <a:solidFill>
                <a:srgbClr val="FF66FF"/>
              </a:solidFill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6587168" y="903009"/>
            <a:ext cx="1133322" cy="56669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64" name="Straight Arrow Connector 63"/>
          <p:cNvCxnSpPr/>
          <p:nvPr/>
        </p:nvCxnSpPr>
        <p:spPr bwMode="auto">
          <a:xfrm>
            <a:off x="7525978" y="1399798"/>
            <a:ext cx="693989" cy="79761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907056" y="2097529"/>
            <a:ext cx="20902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what about the </a:t>
            </a:r>
          </a:p>
          <a:p>
            <a:pPr algn="ctr"/>
            <a:r>
              <a:rPr lang="en-US" sz="2000" dirty="0" smtClean="0"/>
              <a:t>orbital angular </a:t>
            </a:r>
          </a:p>
          <a:p>
            <a:pPr algn="ctr"/>
            <a:r>
              <a:rPr lang="en-US" sz="2000" dirty="0" smtClean="0"/>
              <a:t>momentum?</a:t>
            </a:r>
            <a:endParaRPr lang="en-US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EIC-TF Meeting October 23rd 2014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88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61" grpId="0"/>
      <p:bldP spid="62" grpId="0"/>
      <p:bldP spid="63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and new insights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questions we get always asked</a:t>
            </a:r>
          </a:p>
          <a:p>
            <a:pPr lvl="1"/>
            <a:r>
              <a:rPr lang="en-US" dirty="0" smtClean="0"/>
              <a:t>can we limit the orbital angular contribution if we know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G and </a:t>
            </a:r>
            <a:r>
              <a:rPr lang="en-US" dirty="0" smtClean="0">
                <a:latin typeface="Symbol" charset="2"/>
                <a:cs typeface="Symbol" charset="2"/>
              </a:rPr>
              <a:t>DS </a:t>
            </a:r>
            <a:r>
              <a:rPr lang="en-US" dirty="0" smtClean="0">
                <a:latin typeface="Comic Sans MS"/>
                <a:cs typeface="Comic Sans MS"/>
              </a:rPr>
              <a:t>precisely</a:t>
            </a:r>
          </a:p>
          <a:p>
            <a:pPr lvl="1"/>
            <a:r>
              <a:rPr lang="en-US" dirty="0" smtClean="0">
                <a:latin typeface="Comic Sans MS"/>
                <a:cs typeface="Comic Sans MS"/>
              </a:rPr>
              <a:t>can we release the 3F-D constrain</a:t>
            </a:r>
          </a:p>
          <a:p>
            <a:pPr lvl="1"/>
            <a:r>
              <a:rPr lang="en-US" dirty="0" smtClean="0">
                <a:latin typeface="Comic Sans MS"/>
                <a:cs typeface="Comic Sans MS"/>
              </a:rPr>
              <a:t>how low in </a:t>
            </a:r>
            <a:r>
              <a:rPr lang="en-US" i="1" dirty="0" smtClean="0">
                <a:latin typeface="Comic Sans MS"/>
                <a:cs typeface="Comic Sans MS"/>
              </a:rPr>
              <a:t>x</a:t>
            </a:r>
            <a:r>
              <a:rPr lang="en-US" dirty="0" smtClean="0">
                <a:latin typeface="Comic Sans MS"/>
                <a:cs typeface="Comic Sans MS"/>
              </a:rPr>
              <a:t> do we need to measure to get </a:t>
            </a:r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G and </a:t>
            </a:r>
            <a:r>
              <a:rPr lang="en-US" dirty="0" smtClean="0">
                <a:latin typeface="Symbol" charset="2"/>
                <a:cs typeface="Symbol" charset="2"/>
              </a:rPr>
              <a:t>DS</a:t>
            </a:r>
          </a:p>
          <a:p>
            <a:pPr lvl="1"/>
            <a:r>
              <a:rPr lang="en-US" dirty="0" smtClean="0">
                <a:latin typeface="Comic Sans MS"/>
                <a:cs typeface="Comic Sans MS"/>
              </a:rPr>
              <a:t>does He-3 help </a:t>
            </a:r>
          </a:p>
          <a:p>
            <a:pPr lvl="1"/>
            <a:endParaRPr lang="en-US" dirty="0">
              <a:latin typeface="Comic Sans MS"/>
              <a:cs typeface="Comic Sans MS"/>
            </a:endParaRPr>
          </a:p>
          <a:p>
            <a:pPr lvl="1"/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Simulated new </a:t>
            </a:r>
            <a:r>
              <a:rPr lang="en-US" dirty="0" err="1" smtClean="0">
                <a:latin typeface="Comic Sans MS"/>
                <a:cs typeface="Comic Sans MS"/>
              </a:rPr>
              <a:t>ep</a:t>
            </a:r>
            <a:r>
              <a:rPr lang="en-US" dirty="0" smtClean="0">
                <a:latin typeface="Comic Sans MS"/>
                <a:cs typeface="Comic Sans MS"/>
              </a:rPr>
              <a:t>-data 15 </a:t>
            </a:r>
            <a:r>
              <a:rPr lang="en-US" dirty="0" err="1" smtClean="0">
                <a:latin typeface="Comic Sans MS"/>
                <a:cs typeface="Comic Sans MS"/>
              </a:rPr>
              <a:t>GeV</a:t>
            </a:r>
            <a:r>
              <a:rPr lang="en-US" dirty="0" smtClean="0">
                <a:latin typeface="Comic Sans MS"/>
                <a:cs typeface="Comic Sans MS"/>
              </a:rPr>
              <a:t> on 100 </a:t>
            </a:r>
            <a:r>
              <a:rPr lang="en-US" dirty="0" err="1" smtClean="0">
                <a:latin typeface="Comic Sans MS"/>
                <a:cs typeface="Comic Sans MS"/>
              </a:rPr>
              <a:t>GeV</a:t>
            </a:r>
            <a:r>
              <a:rPr lang="en-US" dirty="0" smtClean="0">
                <a:latin typeface="Comic Sans MS"/>
                <a:cs typeface="Comic Sans MS"/>
              </a:rPr>
              <a:t> and 250 </a:t>
            </a:r>
            <a:r>
              <a:rPr lang="en-US" dirty="0" err="1" smtClean="0">
                <a:latin typeface="Comic Sans MS"/>
                <a:cs typeface="Comic Sans MS"/>
              </a:rPr>
              <a:t>GeV</a:t>
            </a:r>
            <a:r>
              <a:rPr lang="en-US" dirty="0" smtClean="0">
                <a:latin typeface="Comic Sans MS"/>
                <a:cs typeface="Comic Sans MS"/>
              </a:rPr>
              <a:t> as well as 20 </a:t>
            </a:r>
            <a:r>
              <a:rPr lang="en-US" dirty="0" err="1" smtClean="0">
                <a:latin typeface="Comic Sans MS"/>
                <a:cs typeface="Comic Sans MS"/>
              </a:rPr>
              <a:t>GeV</a:t>
            </a:r>
            <a:r>
              <a:rPr lang="en-US" dirty="0" smtClean="0">
                <a:latin typeface="Comic Sans MS"/>
                <a:cs typeface="Comic Sans MS"/>
              </a:rPr>
              <a:t> on 100 and 250 </a:t>
            </a:r>
            <a:r>
              <a:rPr lang="en-US" dirty="0" err="1" smtClean="0">
                <a:latin typeface="Comic Sans MS"/>
                <a:cs typeface="Comic Sans MS"/>
              </a:rPr>
              <a:t>GeV</a:t>
            </a:r>
            <a:r>
              <a:rPr lang="en-US" dirty="0" smtClean="0">
                <a:latin typeface="Comic Sans MS"/>
                <a:cs typeface="Comic Sans MS"/>
              </a:rPr>
              <a:t> and eHe-3 20 </a:t>
            </a:r>
            <a:r>
              <a:rPr lang="en-US" dirty="0" err="1" smtClean="0">
                <a:latin typeface="Comic Sans MS"/>
                <a:cs typeface="Comic Sans MS"/>
              </a:rPr>
              <a:t>GeV</a:t>
            </a:r>
            <a:r>
              <a:rPr lang="en-US" dirty="0" smtClean="0">
                <a:latin typeface="Comic Sans MS"/>
                <a:cs typeface="Comic Sans MS"/>
              </a:rPr>
              <a:t> on 166 </a:t>
            </a:r>
            <a:r>
              <a:rPr lang="en-US" dirty="0" err="1" smtClean="0">
                <a:latin typeface="Comic Sans MS"/>
                <a:cs typeface="Comic Sans MS"/>
              </a:rPr>
              <a:t>GeV</a:t>
            </a:r>
            <a:endParaRPr lang="en-US" dirty="0" smtClean="0">
              <a:latin typeface="Comic Sans MS"/>
              <a:cs typeface="Comic Sans MS"/>
            </a:endParaRPr>
          </a:p>
          <a:p>
            <a:pPr lvl="1"/>
            <a:r>
              <a:rPr lang="en-US" dirty="0" smtClean="0">
                <a:latin typeface="Comic Sans MS"/>
                <a:cs typeface="Comic Sans MS"/>
              </a:rPr>
              <a:t>for the moment use only inclusive data</a:t>
            </a:r>
          </a:p>
          <a:p>
            <a:pPr lvl="2"/>
            <a:r>
              <a:rPr lang="en-US" dirty="0" smtClean="0">
                <a:latin typeface="Comic Sans MS"/>
                <a:cs typeface="Comic Sans MS"/>
              </a:rPr>
              <a:t>no SIDIS data included in the fits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EIC-TF Meeting October 23rd 2014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78B1-1B8B-1E49-8C17-9FA8E63349F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7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322F31"/>
      </a:dk1>
      <a:lt1>
        <a:srgbClr val="FFFFFF"/>
      </a:lt1>
      <a:dk2>
        <a:srgbClr val="322F31"/>
      </a:dk2>
      <a:lt2>
        <a:srgbClr val="322F31"/>
      </a:lt2>
      <a:accent1>
        <a:srgbClr val="8071B4"/>
      </a:accent1>
      <a:accent2>
        <a:srgbClr val="8071B4"/>
      </a:accent2>
      <a:accent3>
        <a:srgbClr val="FFFFFF"/>
      </a:accent3>
      <a:accent4>
        <a:srgbClr val="292728"/>
      </a:accent4>
      <a:accent5>
        <a:srgbClr val="C0BBD6"/>
      </a:accent5>
      <a:accent6>
        <a:srgbClr val="7366A3"/>
      </a:accent6>
      <a:hlink>
        <a:srgbClr val="8071B4"/>
      </a:hlink>
      <a:folHlink>
        <a:srgbClr val="8071B4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322F31"/>
        </a:dk1>
        <a:lt1>
          <a:srgbClr val="FFFFFF"/>
        </a:lt1>
        <a:dk2>
          <a:srgbClr val="322F31"/>
        </a:dk2>
        <a:lt2>
          <a:srgbClr val="322F31"/>
        </a:lt2>
        <a:accent1>
          <a:srgbClr val="8071B4"/>
        </a:accent1>
        <a:accent2>
          <a:srgbClr val="8071B4"/>
        </a:accent2>
        <a:accent3>
          <a:srgbClr val="FFFFFF"/>
        </a:accent3>
        <a:accent4>
          <a:srgbClr val="292728"/>
        </a:accent4>
        <a:accent5>
          <a:srgbClr val="C0BBD6"/>
        </a:accent5>
        <a:accent6>
          <a:srgbClr val="7366A3"/>
        </a:accent6>
        <a:hlink>
          <a:srgbClr val="8071B4"/>
        </a:hlink>
        <a:folHlink>
          <a:srgbClr val="8071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56963</TotalTime>
  <Words>1078</Words>
  <Application>Microsoft Macintosh PowerPoint</Application>
  <PresentationFormat>On-screen Show (4:3)</PresentationFormat>
  <Paragraphs>209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Blank Presentation</vt:lpstr>
      <vt:lpstr>Equation</vt:lpstr>
      <vt:lpstr>The proton spin structure  </vt:lpstr>
      <vt:lpstr>helicity structure - open questions</vt:lpstr>
      <vt:lpstr>IS Strangeness STRANGE ? </vt:lpstr>
      <vt:lpstr>High Precision 2009 RHIC DATA∫Dg(x)</vt:lpstr>
      <vt:lpstr>How to constrain ∫Dg(x) further</vt:lpstr>
      <vt:lpstr>g1p the way to find the Spin </vt:lpstr>
      <vt:lpstr>PowerPoint Presentation</vt:lpstr>
      <vt:lpstr>Can we solve the spin sum rule ?</vt:lpstr>
      <vt:lpstr>Update and new insights</vt:lpstr>
      <vt:lpstr>Results</vt:lpstr>
      <vt:lpstr>eRHIC will nail it</vt:lpstr>
      <vt:lpstr>eRHIC will nail it</vt:lpstr>
    </vt:vector>
  </TitlesOfParts>
  <Company>京都大学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Naohito Saito</dc:creator>
  <cp:lastModifiedBy>elke-caroline aschenauer</cp:lastModifiedBy>
  <cp:revision>1585</cp:revision>
  <cp:lastPrinted>2010-06-10T01:25:59Z</cp:lastPrinted>
  <dcterms:created xsi:type="dcterms:W3CDTF">2011-04-06T15:13:11Z</dcterms:created>
  <dcterms:modified xsi:type="dcterms:W3CDTF">2014-10-23T14:34:27Z</dcterms:modified>
</cp:coreProperties>
</file>